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16" r:id="rId3"/>
    <p:sldMasterId id="2147483744" r:id="rId4"/>
    <p:sldMasterId id="2147483772" r:id="rId5"/>
    <p:sldMasterId id="2147483786" r:id="rId6"/>
  </p:sldMasterIdLst>
  <p:sldIdLst>
    <p:sldId id="256" r:id="rId7"/>
    <p:sldId id="493" r:id="rId8"/>
    <p:sldId id="336" r:id="rId9"/>
    <p:sldId id="337" r:id="rId10"/>
    <p:sldId id="494" r:id="rId11"/>
    <p:sldId id="349" r:id="rId12"/>
    <p:sldId id="359" r:id="rId13"/>
    <p:sldId id="358" r:id="rId14"/>
    <p:sldId id="357" r:id="rId15"/>
    <p:sldId id="356" r:id="rId16"/>
    <p:sldId id="355" r:id="rId17"/>
    <p:sldId id="354" r:id="rId18"/>
    <p:sldId id="353" r:id="rId19"/>
    <p:sldId id="352" r:id="rId20"/>
    <p:sldId id="351" r:id="rId21"/>
    <p:sldId id="495" r:id="rId22"/>
    <p:sldId id="348" r:id="rId23"/>
    <p:sldId id="496" r:id="rId24"/>
    <p:sldId id="338" r:id="rId25"/>
    <p:sldId id="360" r:id="rId26"/>
    <p:sldId id="497" r:id="rId27"/>
    <p:sldId id="523" r:id="rId28"/>
    <p:sldId id="425" r:id="rId29"/>
    <p:sldId id="498" r:id="rId30"/>
    <p:sldId id="339" r:id="rId31"/>
    <p:sldId id="370" r:id="rId32"/>
    <p:sldId id="456" r:id="rId33"/>
    <p:sldId id="499" r:id="rId34"/>
    <p:sldId id="365" r:id="rId35"/>
    <p:sldId id="457" r:id="rId36"/>
    <p:sldId id="364" r:id="rId37"/>
    <p:sldId id="458" r:id="rId38"/>
    <p:sldId id="366" r:id="rId39"/>
    <p:sldId id="459" r:id="rId40"/>
    <p:sldId id="369" r:id="rId41"/>
    <p:sldId id="460" r:id="rId42"/>
    <p:sldId id="500" r:id="rId43"/>
    <p:sldId id="340" r:id="rId44"/>
    <p:sldId id="408" r:id="rId45"/>
    <p:sldId id="501" r:id="rId46"/>
    <p:sldId id="410" r:id="rId47"/>
    <p:sldId id="411" r:id="rId48"/>
    <p:sldId id="407" r:id="rId49"/>
    <p:sldId id="409" r:id="rId50"/>
    <p:sldId id="412" r:id="rId51"/>
    <p:sldId id="413" r:id="rId52"/>
    <p:sldId id="414" r:id="rId53"/>
    <p:sldId id="415" r:id="rId54"/>
    <p:sldId id="416" r:id="rId55"/>
    <p:sldId id="417" r:id="rId56"/>
    <p:sldId id="418" r:id="rId57"/>
    <p:sldId id="419" r:id="rId58"/>
    <p:sldId id="420" r:id="rId59"/>
    <p:sldId id="421" r:id="rId60"/>
    <p:sldId id="422" r:id="rId61"/>
    <p:sldId id="423" r:id="rId62"/>
    <p:sldId id="502" r:id="rId63"/>
    <p:sldId id="478" r:id="rId64"/>
    <p:sldId id="341" r:id="rId65"/>
    <p:sldId id="503" r:id="rId66"/>
    <p:sldId id="426" r:id="rId67"/>
    <p:sldId id="427" r:id="rId68"/>
    <p:sldId id="428" r:id="rId69"/>
    <p:sldId id="504" r:id="rId70"/>
    <p:sldId id="429" r:id="rId71"/>
    <p:sldId id="430" r:id="rId72"/>
    <p:sldId id="505" r:id="rId73"/>
    <p:sldId id="432" r:id="rId74"/>
    <p:sldId id="431" r:id="rId75"/>
    <p:sldId id="506" r:id="rId76"/>
    <p:sldId id="433" r:id="rId77"/>
    <p:sldId id="434" r:id="rId78"/>
    <p:sldId id="507" r:id="rId79"/>
    <p:sldId id="435" r:id="rId80"/>
    <p:sldId id="436" r:id="rId81"/>
    <p:sldId id="508" r:id="rId82"/>
    <p:sldId id="437" r:id="rId83"/>
    <p:sldId id="438" r:id="rId84"/>
    <p:sldId id="509" r:id="rId85"/>
    <p:sldId id="439" r:id="rId86"/>
    <p:sldId id="440" r:id="rId87"/>
    <p:sldId id="510" r:id="rId88"/>
    <p:sldId id="441" r:id="rId89"/>
    <p:sldId id="442" r:id="rId90"/>
    <p:sldId id="511" r:id="rId91"/>
    <p:sldId id="443" r:id="rId92"/>
    <p:sldId id="444" r:id="rId93"/>
    <p:sldId id="512" r:id="rId94"/>
    <p:sldId id="445" r:id="rId95"/>
    <p:sldId id="446" r:id="rId96"/>
    <p:sldId id="513" r:id="rId97"/>
    <p:sldId id="447" r:id="rId98"/>
    <p:sldId id="448" r:id="rId99"/>
    <p:sldId id="514" r:id="rId100"/>
    <p:sldId id="449" r:id="rId101"/>
    <p:sldId id="450" r:id="rId102"/>
    <p:sldId id="515" r:id="rId103"/>
    <p:sldId id="451" r:id="rId104"/>
    <p:sldId id="452" r:id="rId105"/>
    <p:sldId id="516" r:id="rId106"/>
    <p:sldId id="453" r:id="rId107"/>
    <p:sldId id="454" r:id="rId108"/>
    <p:sldId id="517" r:id="rId109"/>
    <p:sldId id="342" r:id="rId110"/>
    <p:sldId id="518" r:id="rId111"/>
    <p:sldId id="376" r:id="rId112"/>
    <p:sldId id="487" r:id="rId113"/>
    <p:sldId id="455" r:id="rId114"/>
    <p:sldId id="378" r:id="rId115"/>
    <p:sldId id="379" r:id="rId116"/>
    <p:sldId id="380" r:id="rId117"/>
    <p:sldId id="382" r:id="rId118"/>
    <p:sldId id="381" r:id="rId119"/>
    <p:sldId id="519" r:id="rId120"/>
    <p:sldId id="343" r:id="rId121"/>
    <p:sldId id="345" r:id="rId122"/>
    <p:sldId id="520" r:id="rId123"/>
    <p:sldId id="346" r:id="rId124"/>
    <p:sldId id="347" r:id="rId125"/>
    <p:sldId id="521" r:id="rId126"/>
    <p:sldId id="344" r:id="rId127"/>
    <p:sldId id="522" r:id="rId128"/>
    <p:sldId id="385" r:id="rId129"/>
    <p:sldId id="463" r:id="rId130"/>
    <p:sldId id="400" r:id="rId131"/>
    <p:sldId id="476" r:id="rId132"/>
    <p:sldId id="390" r:id="rId133"/>
    <p:sldId id="471" r:id="rId134"/>
    <p:sldId id="481" r:id="rId135"/>
    <p:sldId id="492" r:id="rId136"/>
    <p:sldId id="490" r:id="rId137"/>
    <p:sldId id="489" r:id="rId138"/>
    <p:sldId id="394" r:id="rId139"/>
    <p:sldId id="474" r:id="rId140"/>
    <p:sldId id="483" r:id="rId141"/>
    <p:sldId id="485" r:id="rId142"/>
    <p:sldId id="477" r:id="rId1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28/02/2015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266025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28/02/2015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58254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28/02/2015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197714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760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72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9265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854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811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571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5332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124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28/02/2015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5769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779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710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1681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944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695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510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9207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9096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1835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431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E7180-FCC4-4392-943B-39E200BD1F0D}" type="datetimeFigureOut">
              <a:rPr lang="en-GB" smtClean="0"/>
              <a:t>28/02/2015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112948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6995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199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3906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9048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6600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9367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491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7256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1056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612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5E7180-FCC4-4392-943B-39E200BD1F0D}" type="datetimeFigureOut">
              <a:rPr lang="en-GB" smtClean="0"/>
              <a:t>28/02/2015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339777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363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391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204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9121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0937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3298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1784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6702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846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202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5E7180-FCC4-4392-943B-39E200BD1F0D}" type="datetimeFigureOut">
              <a:rPr lang="en-GB" smtClean="0"/>
              <a:t>28/02/2015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711098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4469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65566-00B7-4117-A772-7AEFBC721F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6794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2AC9-72E1-4A73-B704-83947447F8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35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70895-53F5-49CF-B400-FD4A2557E2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6105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C69D4-A957-4DE6-86D5-2A286C19DD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6480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82413E-A648-467D-A8CF-B15FAE7AC1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166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44672A-1EF5-4276-AE34-D641FCC12F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942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7ABF99-7C14-4FD8-AEC7-879FCFBE70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73860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F66BD-D92E-43D3-8F36-01D93CEB66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1386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060E2C-6B65-45D9-83A7-1698C41217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3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5E7180-FCC4-4392-943B-39E200BD1F0D}" type="datetimeFigureOut">
              <a:rPr lang="en-GB" smtClean="0"/>
              <a:t>28/02/2015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2532880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08C80-79D1-426B-BF13-2C6B26D779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458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1EB2D7-4599-4859-B9F0-86E17C493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1390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EA380E-676A-4AB5-BA53-67B40C75EF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1012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4FD9E-9E46-415F-A1EC-B380397F1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2625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65566-00B7-4117-A772-7AEFBC721F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5308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2AC9-72E1-4A73-B704-83947447F8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036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70895-53F5-49CF-B400-FD4A2557E2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95493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C69D4-A957-4DE6-86D5-2A286C19DD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93275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82413E-A648-467D-A8CF-B15FAE7AC1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4738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44672A-1EF5-4276-AE34-D641FCC12F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723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E7180-FCC4-4392-943B-39E200BD1F0D}" type="datetimeFigureOut">
              <a:rPr lang="en-GB" smtClean="0"/>
              <a:t>28/02/2015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897108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7ABF99-7C14-4FD8-AEC7-879FCFBE70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2940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F66BD-D92E-43D3-8F36-01D93CEB66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98933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060E2C-6B65-45D9-83A7-1698C41217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5292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08C80-79D1-426B-BF13-2C6B26D779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51859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1EB2D7-4599-4859-B9F0-86E17C493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12352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EA380E-676A-4AB5-BA53-67B40C75EF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68640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4FD9E-9E46-415F-A1EC-B380397F1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188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28/02/2015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27465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28/02/2015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98127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E7180-FCC4-4392-943B-39E200BD1F0D}" type="datetimeFigureOut">
              <a:rPr lang="en-GB" smtClean="0"/>
              <a:t>28/02/2015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0CD13-7F81-4B20-99F6-83CCD0C5A072}" type="slidenum">
              <a:rPr lang="en-GB" smtClean="0"/>
              <a:t>‹#›</a:t>
            </a:fld>
            <a:endParaRPr lang="en-GB"/>
          </a:p>
        </p:txBody>
      </p:sp>
    </p:spTree>
    <p:extLst>
      <p:ext uri="{BB962C8B-B14F-4D97-AF65-F5344CB8AC3E}">
        <p14:creationId xmlns:p14="http://schemas.microsoft.com/office/powerpoint/2010/main" val="67258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573604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848717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671942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1F6049-C8AA-489A-84E9-42A36099558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8701300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1F6049-C8AA-489A-84E9-42A36099558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930431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10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10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50.xml"/></Relationships>
</file>

<file path=ppt/slides/_rels/slide13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50.xml"/></Relationships>
</file>

<file path=ppt/slides/_rels/slide1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50.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rmAutofit/>
          </a:bodyPr>
          <a:lstStyle/>
          <a:p>
            <a:r>
              <a:rPr lang="en-GB" dirty="0" smtClean="0"/>
              <a:t>Welcome </a:t>
            </a:r>
            <a:r>
              <a:rPr lang="en-GB" dirty="0" smtClean="0"/>
              <a:t>to Quiz 4</a:t>
            </a:r>
            <a:endParaRPr lang="en-GB" dirty="0"/>
          </a:p>
        </p:txBody>
      </p:sp>
      <p:sp>
        <p:nvSpPr>
          <p:cNvPr id="3" name="Subtitle 2"/>
          <p:cNvSpPr>
            <a:spLocks noGrp="1"/>
          </p:cNvSpPr>
          <p:nvPr>
            <p:ph type="subTitle" idx="1"/>
          </p:nvPr>
        </p:nvSpPr>
        <p:spPr>
          <a:xfrm>
            <a:off x="1403648" y="692697"/>
            <a:ext cx="6840760" cy="936104"/>
          </a:xfrm>
        </p:spPr>
        <p:txBody>
          <a:bodyPr>
            <a:normAutofit/>
          </a:bodyPr>
          <a:lstStyle/>
          <a:p>
            <a:endParaRPr lang="en-GB" dirty="0" smtClean="0">
              <a:solidFill>
                <a:schemeClr val="tx1"/>
              </a:solidFill>
            </a:endParaRPr>
          </a:p>
          <a:p>
            <a:endParaRPr lang="en-GB" dirty="0">
              <a:solidFill>
                <a:schemeClr val="tx1"/>
              </a:solidFill>
            </a:endParaRPr>
          </a:p>
        </p:txBody>
      </p:sp>
      <p:pic>
        <p:nvPicPr>
          <p:cNvPr id="1026" name="Picture 2" descr="C:\Users\john\Desktop\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2708921"/>
            <a:ext cx="7632848"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52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Wimbledon Ladies Singles Champions</a:t>
            </a:r>
            <a:br>
              <a:rPr lang="en-GB" sz="2800" dirty="0" smtClean="0"/>
            </a:br>
            <a:r>
              <a:rPr lang="en-GB" sz="2800" dirty="0" smtClean="0"/>
              <a:t>10 pts per competitor (Bonus 10 pts for Country)</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1671222"/>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9 (1997)</a:t>
                      </a:r>
                      <a:endParaRPr lang="en-GB" dirty="0"/>
                    </a:p>
                  </a:txBody>
                  <a:tcPr/>
                </a:tc>
                <a:tc>
                  <a:txBody>
                    <a:bodyPr/>
                    <a:lstStyle/>
                    <a:p>
                      <a:pPr algn="ctr"/>
                      <a:r>
                        <a:rPr lang="en-GB" dirty="0" smtClean="0"/>
                        <a:t>10 (1996)</a:t>
                      </a:r>
                      <a:endParaRPr lang="en-GB" dirty="0"/>
                    </a:p>
                  </a:txBody>
                  <a:tcPr/>
                </a:tc>
              </a:tr>
            </a:tbl>
          </a:graphicData>
        </a:graphic>
      </p:graphicFrame>
      <p:pic>
        <p:nvPicPr>
          <p:cNvPr id="5122" name="Picture 2" descr="C:\Users\john\Desktop\mart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03276"/>
            <a:ext cx="2638028" cy="289168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ohn\Desktop\conch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826" y="2234089"/>
            <a:ext cx="3239894" cy="223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chose Box 14</a:t>
            </a:r>
            <a:endParaRPr lang="en-GB" dirty="0"/>
          </a:p>
        </p:txBody>
      </p:sp>
      <p:sp>
        <p:nvSpPr>
          <p:cNvPr id="3" name="Content Placeholder 2"/>
          <p:cNvSpPr>
            <a:spLocks noGrp="1"/>
          </p:cNvSpPr>
          <p:nvPr>
            <p:ph idx="1"/>
          </p:nvPr>
        </p:nvSpPr>
        <p:spPr/>
        <p:txBody>
          <a:bodyPr/>
          <a:lstStyle/>
          <a:p>
            <a:pPr marL="0" indent="0">
              <a:buNone/>
            </a:pPr>
            <a:r>
              <a:rPr lang="en-GB" dirty="0"/>
              <a:t>Did you get a correct county?</a:t>
            </a:r>
          </a:p>
          <a:p>
            <a:pPr marL="0" indent="0">
              <a:buNone/>
            </a:pPr>
            <a:r>
              <a:rPr lang="en-GB" dirty="0"/>
              <a:t>Would you like to trade your box for a share of box 13?</a:t>
            </a:r>
          </a:p>
          <a:p>
            <a:pPr marL="0" indent="0">
              <a:buNone/>
            </a:pPr>
            <a:r>
              <a:rPr lang="en-GB" dirty="0"/>
              <a:t>If not then you are awarded </a:t>
            </a:r>
            <a:r>
              <a:rPr lang="en-GB" dirty="0" smtClean="0"/>
              <a:t>600 </a:t>
            </a:r>
            <a:r>
              <a:rPr lang="en-GB" dirty="0"/>
              <a:t>points</a:t>
            </a:r>
          </a:p>
          <a:p>
            <a:pPr marL="0" indent="0">
              <a:buNone/>
            </a:pPr>
            <a:endParaRPr lang="en-GB" dirty="0"/>
          </a:p>
        </p:txBody>
      </p:sp>
    </p:spTree>
    <p:extLst>
      <p:ext uri="{BB962C8B-B14F-4D97-AF65-F5344CB8AC3E}">
        <p14:creationId xmlns:p14="http://schemas.microsoft.com/office/powerpoint/2010/main" val="24684036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13</a:t>
            </a:r>
            <a:endParaRPr lang="en-GB" dirty="0"/>
          </a:p>
        </p:txBody>
      </p:sp>
      <p:sp>
        <p:nvSpPr>
          <p:cNvPr id="3" name="Content Placeholder 2"/>
          <p:cNvSpPr>
            <a:spLocks noGrp="1"/>
          </p:cNvSpPr>
          <p:nvPr>
            <p:ph idx="1"/>
          </p:nvPr>
        </p:nvSpPr>
        <p:spPr/>
        <p:txBody>
          <a:bodyPr/>
          <a:lstStyle/>
          <a:p>
            <a:pPr marL="0" indent="0" algn="ctr">
              <a:buNone/>
            </a:pPr>
            <a:r>
              <a:rPr lang="en-GB" dirty="0" smtClean="0"/>
              <a:t>So you decided to opt for a share of Box 13 instead of opening your box did you?</a:t>
            </a:r>
            <a:endParaRPr lang="en-GB" dirty="0"/>
          </a:p>
        </p:txBody>
      </p:sp>
    </p:spTree>
    <p:extLst>
      <p:ext uri="{BB962C8B-B14F-4D97-AF65-F5344CB8AC3E}">
        <p14:creationId xmlns:p14="http://schemas.microsoft.com/office/powerpoint/2010/main" val="41859826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13</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r>
              <a:rPr lang="en-GB" dirty="0" smtClean="0"/>
              <a:t>5 other people also opted for Box 13, so you get a 1/6</a:t>
            </a:r>
            <a:r>
              <a:rPr lang="en-GB" baseline="30000" dirty="0" smtClean="0"/>
              <a:t>th</a:t>
            </a:r>
            <a:r>
              <a:rPr lang="en-GB" dirty="0" smtClean="0"/>
              <a:t> share of the box</a:t>
            </a:r>
            <a:endParaRPr lang="en-GB" dirty="0"/>
          </a:p>
          <a:p>
            <a:pPr marL="0" indent="0" algn="ctr">
              <a:buNone/>
            </a:pPr>
            <a:endParaRPr lang="en-GB" dirty="0" smtClean="0"/>
          </a:p>
          <a:p>
            <a:pPr marL="0" indent="0" algn="ctr">
              <a:buNone/>
            </a:pPr>
            <a:r>
              <a:rPr lang="en-GB" dirty="0" smtClean="0"/>
              <a:t>This mystery box contains 4800 points</a:t>
            </a:r>
          </a:p>
          <a:p>
            <a:pPr marL="0" indent="0" algn="ctr">
              <a:buNone/>
            </a:pPr>
            <a:r>
              <a:rPr lang="en-GB" dirty="0" smtClean="0"/>
              <a:t>So you get 800 points</a:t>
            </a:r>
            <a:endParaRPr lang="en-GB" dirty="0"/>
          </a:p>
        </p:txBody>
      </p:sp>
    </p:spTree>
    <p:extLst>
      <p:ext uri="{BB962C8B-B14F-4D97-AF65-F5344CB8AC3E}">
        <p14:creationId xmlns:p14="http://schemas.microsoft.com/office/powerpoint/2010/main" val="372824709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are you doing?</a:t>
            </a:r>
            <a:endParaRPr lang="en-GB" dirty="0"/>
          </a:p>
        </p:txBody>
      </p:sp>
      <p:sp>
        <p:nvSpPr>
          <p:cNvPr id="3" name="Content Placeholder 2"/>
          <p:cNvSpPr>
            <a:spLocks noGrp="1"/>
          </p:cNvSpPr>
          <p:nvPr>
            <p:ph idx="1"/>
          </p:nvPr>
        </p:nvSpPr>
        <p:spPr/>
        <p:txBody>
          <a:bodyPr/>
          <a:lstStyle/>
          <a:p>
            <a:pPr marL="0" indent="0">
              <a:buNone/>
            </a:pPr>
            <a:r>
              <a:rPr lang="en-GB" dirty="0" smtClean="0"/>
              <a:t>Your target on this round was to get 600 points.</a:t>
            </a:r>
          </a:p>
          <a:p>
            <a:pPr marL="0" indent="0">
              <a:buNone/>
            </a:pPr>
            <a:r>
              <a:rPr lang="en-GB" dirty="0" smtClean="0"/>
              <a:t>How well did you do?</a:t>
            </a:r>
          </a:p>
          <a:p>
            <a:pPr marL="0" indent="0">
              <a:buNone/>
            </a:pPr>
            <a:r>
              <a:rPr lang="en-GB" dirty="0" smtClean="0"/>
              <a:t>Your target on all 5 rounds to date is 1960 points.</a:t>
            </a:r>
          </a:p>
          <a:p>
            <a:pPr marL="0" indent="0">
              <a:buNone/>
            </a:pPr>
            <a:r>
              <a:rPr lang="en-GB" dirty="0" smtClean="0"/>
              <a:t>Are you meeting this target?</a:t>
            </a:r>
            <a:endParaRPr lang="en-GB" dirty="0"/>
          </a:p>
        </p:txBody>
      </p:sp>
    </p:spTree>
    <p:extLst>
      <p:ext uri="{BB962C8B-B14F-4D97-AF65-F5344CB8AC3E}">
        <p14:creationId xmlns:p14="http://schemas.microsoft.com/office/powerpoint/2010/main" val="41451928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Generation Game</a:t>
            </a:r>
            <a:br>
              <a:rPr lang="en-GB" dirty="0" smtClean="0"/>
            </a:br>
            <a:r>
              <a:rPr lang="en-GB" dirty="0" smtClean="0"/>
              <a:t>1971-1982 &amp; 1990 - 2002</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844824"/>
            <a:ext cx="4680520" cy="3809018"/>
          </a:xfrm>
          <a:prstGeom prst="rect">
            <a:avLst/>
          </a:prstGeom>
          <a:noFill/>
          <a:ln>
            <a:noFill/>
          </a:ln>
        </p:spPr>
      </p:pic>
    </p:spTree>
    <p:extLst>
      <p:ext uri="{BB962C8B-B14F-4D97-AF65-F5344CB8AC3E}">
        <p14:creationId xmlns:p14="http://schemas.microsoft.com/office/powerpoint/2010/main" val="3101647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Rules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In this round you must try to remember the 20 items and how many of each there are.</a:t>
            </a:r>
          </a:p>
          <a:p>
            <a:pPr marL="0" indent="0">
              <a:buNone/>
            </a:pPr>
            <a:r>
              <a:rPr lang="en-GB" dirty="0" smtClean="0"/>
              <a:t>You get 25 points for each you remember and a bonus 25 points if you correctly state how many there are.</a:t>
            </a:r>
          </a:p>
          <a:p>
            <a:pPr marL="0" indent="0">
              <a:buNone/>
            </a:pPr>
            <a:r>
              <a:rPr lang="en-GB" dirty="0" smtClean="0"/>
              <a:t>Your target is to remember 14 of them and to correctly remember the numbers in 10 of those 14.</a:t>
            </a:r>
          </a:p>
          <a:p>
            <a:pPr marL="0" indent="0">
              <a:buNone/>
            </a:pPr>
            <a:r>
              <a:rPr lang="en-GB" dirty="0" smtClean="0"/>
              <a:t>This gives you a target of 24x25 = 600 points</a:t>
            </a:r>
            <a:endParaRPr lang="en-GB" dirty="0"/>
          </a:p>
        </p:txBody>
      </p:sp>
    </p:spTree>
    <p:extLst>
      <p:ext uri="{BB962C8B-B14F-4D97-AF65-F5344CB8AC3E}">
        <p14:creationId xmlns:p14="http://schemas.microsoft.com/office/powerpoint/2010/main" val="42114706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Generation Game Conveyor belt</a:t>
            </a:r>
            <a:br>
              <a:rPr lang="en-GB" dirty="0" smtClean="0"/>
            </a:br>
            <a:r>
              <a:rPr lang="en-GB" dirty="0" smtClean="0"/>
              <a:t>25 points per item+ Bonuses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0294800"/>
              </p:ext>
            </p:extLst>
          </p:nvPr>
        </p:nvGraphicFramePr>
        <p:xfrm>
          <a:off x="457200" y="1600200"/>
          <a:ext cx="8229600" cy="30784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c>
                  <a:txBody>
                    <a:bodyPr/>
                    <a:lstStyle/>
                    <a:p>
                      <a:pPr algn="ctr"/>
                      <a:endParaRPr lang="en-GB"/>
                    </a:p>
                  </a:txBody>
                  <a:tcPr/>
                </a:tc>
                <a:tc>
                  <a:txBody>
                    <a:bodyPr/>
                    <a:lstStyle/>
                    <a:p>
                      <a:pPr algn="ctr"/>
                      <a:endParaRPr lang="en-GB"/>
                    </a:p>
                  </a:txBody>
                  <a:tcPr/>
                </a:tc>
              </a:tr>
              <a:tr h="370840">
                <a:tc>
                  <a:txBody>
                    <a:bodyPr/>
                    <a:lstStyle/>
                    <a:p>
                      <a:pPr algn="ctr"/>
                      <a:r>
                        <a:rPr lang="en-GB" sz="2800" dirty="0" smtClean="0">
                          <a:solidFill>
                            <a:srgbClr val="FF0000"/>
                          </a:solidFill>
                        </a:rPr>
                        <a:t>Asparagus</a:t>
                      </a:r>
                      <a:endParaRPr lang="en-GB" sz="2800" dirty="0">
                        <a:solidFill>
                          <a:srgbClr val="FF0000"/>
                        </a:solidFill>
                      </a:endParaRPr>
                    </a:p>
                  </a:txBody>
                  <a:tcPr/>
                </a:tc>
                <a:tc>
                  <a:txBody>
                    <a:bodyPr/>
                    <a:lstStyle/>
                    <a:p>
                      <a:pPr algn="ctr"/>
                      <a:r>
                        <a:rPr lang="en-GB" sz="2800" dirty="0" smtClean="0">
                          <a:solidFill>
                            <a:srgbClr val="00B050"/>
                          </a:solidFill>
                        </a:rPr>
                        <a:t>Avocados</a:t>
                      </a:r>
                      <a:endParaRPr lang="en-GB" sz="2800" dirty="0">
                        <a:solidFill>
                          <a:srgbClr val="00B050"/>
                        </a:solidFill>
                      </a:endParaRPr>
                    </a:p>
                  </a:txBody>
                  <a:tcPr/>
                </a:tc>
                <a:tc>
                  <a:txBody>
                    <a:bodyPr/>
                    <a:lstStyle/>
                    <a:p>
                      <a:pPr algn="ctr"/>
                      <a:r>
                        <a:rPr lang="en-GB" sz="2800" dirty="0" smtClean="0">
                          <a:solidFill>
                            <a:schemeClr val="accent6">
                              <a:lumMod val="75000"/>
                            </a:schemeClr>
                          </a:solidFill>
                        </a:rPr>
                        <a:t>Beans</a:t>
                      </a:r>
                      <a:endParaRPr lang="en-GB" sz="2800" dirty="0">
                        <a:solidFill>
                          <a:schemeClr val="accent6">
                            <a:lumMod val="75000"/>
                          </a:schemeClr>
                        </a:solidFill>
                      </a:endParaRPr>
                    </a:p>
                  </a:txBody>
                  <a:tcPr/>
                </a:tc>
                <a:tc>
                  <a:txBody>
                    <a:bodyPr/>
                    <a:lstStyle/>
                    <a:p>
                      <a:pPr algn="ctr"/>
                      <a:r>
                        <a:rPr lang="en-GB" sz="2800" dirty="0" smtClean="0">
                          <a:solidFill>
                            <a:srgbClr val="0070C0"/>
                          </a:solidFill>
                        </a:rPr>
                        <a:t>Beet</a:t>
                      </a:r>
                      <a:endParaRPr lang="en-GB" sz="2800" dirty="0">
                        <a:solidFill>
                          <a:srgbClr val="0070C0"/>
                        </a:solidFill>
                      </a:endParaRPr>
                    </a:p>
                  </a:txBody>
                  <a:tcPr/>
                </a:tc>
              </a:tr>
            </a:tbl>
          </a:graphicData>
        </a:graphic>
      </p:graphicFrame>
      <p:pic>
        <p:nvPicPr>
          <p:cNvPr id="3" name="Picture 2" descr="C:\Users\john\Desktop\asparag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14594"/>
            <a:ext cx="1800200" cy="1490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ohn\Desktop\avocad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748" y="2282252"/>
            <a:ext cx="1781547" cy="13473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john\Desktop\be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236418"/>
            <a:ext cx="1753542" cy="14464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hn\Desktop\be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2252634"/>
            <a:ext cx="18573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106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2244934"/>
              </p:ext>
            </p:extLst>
          </p:nvPr>
        </p:nvGraphicFramePr>
        <p:xfrm>
          <a:off x="457200" y="1600200"/>
          <a:ext cx="8229600" cy="3901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c>
                  <a:txBody>
                    <a:bodyPr/>
                    <a:lstStyle/>
                    <a:p>
                      <a:pPr algn="ctr"/>
                      <a:endParaRPr lang="en-GB"/>
                    </a:p>
                  </a:txBody>
                  <a:tcPr/>
                </a:tc>
              </a:tr>
              <a:tr h="370840">
                <a:tc>
                  <a:txBody>
                    <a:bodyPr/>
                    <a:lstStyle/>
                    <a:p>
                      <a:pPr algn="ctr"/>
                      <a:r>
                        <a:rPr lang="en-GB" sz="2800" dirty="0" smtClean="0">
                          <a:solidFill>
                            <a:srgbClr val="00B050"/>
                          </a:solidFill>
                        </a:rPr>
                        <a:t>Brussels</a:t>
                      </a:r>
                      <a:endParaRPr lang="en-GB" sz="2800" dirty="0">
                        <a:solidFill>
                          <a:srgbClr val="00B050"/>
                        </a:solidFill>
                      </a:endParaRPr>
                    </a:p>
                  </a:txBody>
                  <a:tcPr/>
                </a:tc>
                <a:tc>
                  <a:txBody>
                    <a:bodyPr/>
                    <a:lstStyle/>
                    <a:p>
                      <a:pPr algn="ctr"/>
                      <a:r>
                        <a:rPr lang="en-GB" sz="2800" dirty="0" smtClean="0">
                          <a:solidFill>
                            <a:srgbClr val="FF0000"/>
                          </a:solidFill>
                        </a:rPr>
                        <a:t>Carrots</a:t>
                      </a:r>
                      <a:endParaRPr lang="en-GB" sz="2800" dirty="0">
                        <a:solidFill>
                          <a:srgbClr val="FF0000"/>
                        </a:solidFill>
                      </a:endParaRPr>
                    </a:p>
                  </a:txBody>
                  <a:tcPr/>
                </a:tc>
                <a:tc>
                  <a:txBody>
                    <a:bodyPr/>
                    <a:lstStyle/>
                    <a:p>
                      <a:pPr algn="ctr"/>
                      <a:r>
                        <a:rPr lang="en-GB" sz="2800" dirty="0" smtClean="0">
                          <a:solidFill>
                            <a:srgbClr val="0070C0"/>
                          </a:solidFill>
                        </a:rPr>
                        <a:t>Corn</a:t>
                      </a:r>
                      <a:endParaRPr lang="en-GB" sz="2800" dirty="0">
                        <a:solidFill>
                          <a:srgbClr val="0070C0"/>
                        </a:solidFill>
                      </a:endParaRPr>
                    </a:p>
                  </a:txBody>
                  <a:tcPr/>
                </a:tc>
              </a:tr>
            </a:tbl>
          </a:graphicData>
        </a:graphic>
      </p:graphicFrame>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7" y="2348880"/>
            <a:ext cx="2216227" cy="182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john\Desktop\brusse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2348880"/>
            <a:ext cx="2292801" cy="18257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hn\Desktop\cor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200968"/>
            <a:ext cx="1656184" cy="229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81726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8509075"/>
              </p:ext>
            </p:extLst>
          </p:nvPr>
        </p:nvGraphicFramePr>
        <p:xfrm>
          <a:off x="457200" y="1600200"/>
          <a:ext cx="8229600" cy="3474720"/>
        </p:xfrm>
        <a:graphic>
          <a:graphicData uri="http://schemas.openxmlformats.org/drawingml/2006/table">
            <a:tbl>
              <a:tblPr firstRow="1" bandRow="1">
                <a:tableStyleId>{5C22544A-7EE6-4342-B048-85BDC9FD1C3A}</a:tableStyleId>
              </a:tblPr>
              <a:tblGrid>
                <a:gridCol w="82296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r>
              <a:tr h="370840">
                <a:tc>
                  <a:txBody>
                    <a:bodyPr/>
                    <a:lstStyle/>
                    <a:p>
                      <a:pPr algn="ctr"/>
                      <a:r>
                        <a:rPr lang="en-GB" sz="3600" dirty="0" smtClean="0">
                          <a:solidFill>
                            <a:schemeClr val="accent6">
                              <a:lumMod val="75000"/>
                            </a:schemeClr>
                          </a:solidFill>
                        </a:rPr>
                        <a:t>Cuddly Toys</a:t>
                      </a:r>
                      <a:endParaRPr lang="en-GB" sz="3600" dirty="0">
                        <a:solidFill>
                          <a:schemeClr val="accent6">
                            <a:lumMod val="75000"/>
                          </a:schemeClr>
                        </a:solidFill>
                      </a:endParaRPr>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695722"/>
            <a:ext cx="3744416" cy="263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0212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4576205"/>
              </p:ext>
            </p:extLst>
          </p:nvPr>
        </p:nvGraphicFramePr>
        <p:xfrm>
          <a:off x="457200" y="1600200"/>
          <a:ext cx="8229600" cy="4785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c>
                  <a:txBody>
                    <a:bodyPr/>
                    <a:lstStyle/>
                    <a:p>
                      <a:pPr algn="ctr"/>
                      <a:endParaRPr lang="en-GB"/>
                    </a:p>
                  </a:txBody>
                  <a:tcPr/>
                </a:tc>
              </a:tr>
              <a:tr h="370840">
                <a:tc>
                  <a:txBody>
                    <a:bodyPr/>
                    <a:lstStyle/>
                    <a:p>
                      <a:pPr algn="ctr"/>
                      <a:r>
                        <a:rPr lang="en-GB" sz="2800" dirty="0" smtClean="0">
                          <a:solidFill>
                            <a:srgbClr val="0070C0"/>
                          </a:solidFill>
                        </a:rPr>
                        <a:t>Eggplants</a:t>
                      </a:r>
                      <a:endParaRPr lang="en-GB" sz="2800" dirty="0">
                        <a:solidFill>
                          <a:srgbClr val="0070C0"/>
                        </a:solidFill>
                      </a:endParaRPr>
                    </a:p>
                  </a:txBody>
                  <a:tcPr/>
                </a:tc>
                <a:tc>
                  <a:txBody>
                    <a:bodyPr/>
                    <a:lstStyle/>
                    <a:p>
                      <a:pPr algn="ctr"/>
                      <a:r>
                        <a:rPr lang="en-GB" sz="2800" dirty="0" smtClean="0">
                          <a:solidFill>
                            <a:srgbClr val="FF0000"/>
                          </a:solidFill>
                        </a:rPr>
                        <a:t>Fennel</a:t>
                      </a:r>
                      <a:endParaRPr lang="en-GB" sz="2800" dirty="0">
                        <a:solidFill>
                          <a:srgbClr val="FF0000"/>
                        </a:solidFill>
                      </a:endParaRPr>
                    </a:p>
                  </a:txBody>
                  <a:tcPr/>
                </a:tc>
                <a:tc>
                  <a:txBody>
                    <a:bodyPr/>
                    <a:lstStyle/>
                    <a:p>
                      <a:pPr algn="ctr"/>
                      <a:r>
                        <a:rPr lang="en-GB" sz="2800" dirty="0" smtClean="0">
                          <a:solidFill>
                            <a:schemeClr val="tx1"/>
                          </a:solidFill>
                        </a:rPr>
                        <a:t>Garlic</a:t>
                      </a:r>
                      <a:endParaRPr lang="en-GB" sz="2800" dirty="0">
                        <a:solidFill>
                          <a:schemeClr val="tx1"/>
                        </a:solidFill>
                      </a:endParaRPr>
                    </a:p>
                  </a:txBody>
                  <a:tcPr/>
                </a:tc>
              </a:tr>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c>
                  <a:txBody>
                    <a:bodyPr/>
                    <a:lstStyle/>
                    <a:p>
                      <a:pPr algn="ctr"/>
                      <a:endParaRPr lang="en-GB"/>
                    </a:p>
                  </a:txBody>
                  <a:tcPr/>
                </a:tc>
              </a:tr>
              <a:tr h="370840">
                <a:tc>
                  <a:txBody>
                    <a:bodyPr/>
                    <a:lstStyle/>
                    <a:p>
                      <a:pPr algn="ctr"/>
                      <a:r>
                        <a:rPr lang="en-GB" sz="2800" dirty="0" smtClean="0">
                          <a:solidFill>
                            <a:srgbClr val="FF0000"/>
                          </a:solidFill>
                        </a:rPr>
                        <a:t>Kohlrabi</a:t>
                      </a:r>
                      <a:endParaRPr lang="en-GB" sz="2800" dirty="0">
                        <a:solidFill>
                          <a:srgbClr val="FF0000"/>
                        </a:solidFill>
                      </a:endParaRPr>
                    </a:p>
                  </a:txBody>
                  <a:tcPr/>
                </a:tc>
                <a:tc>
                  <a:txBody>
                    <a:bodyPr/>
                    <a:lstStyle/>
                    <a:p>
                      <a:pPr algn="ctr"/>
                      <a:r>
                        <a:rPr lang="en-GB" sz="2800" dirty="0" smtClean="0">
                          <a:solidFill>
                            <a:schemeClr val="tx1"/>
                          </a:solidFill>
                        </a:rPr>
                        <a:t>Leek</a:t>
                      </a:r>
                      <a:endParaRPr lang="en-GB" sz="2800" dirty="0">
                        <a:solidFill>
                          <a:schemeClr val="tx1"/>
                        </a:solidFill>
                      </a:endParaRPr>
                    </a:p>
                  </a:txBody>
                  <a:tcPr/>
                </a:tc>
                <a:tc>
                  <a:txBody>
                    <a:bodyPr/>
                    <a:lstStyle/>
                    <a:p>
                      <a:pPr algn="ctr"/>
                      <a:r>
                        <a:rPr lang="en-GB" sz="2800" dirty="0" smtClean="0">
                          <a:solidFill>
                            <a:srgbClr val="00B0F0"/>
                          </a:solidFill>
                        </a:rPr>
                        <a:t>Lettuce</a:t>
                      </a:r>
                      <a:endParaRPr lang="en-GB" sz="2800" dirty="0">
                        <a:solidFill>
                          <a:srgbClr val="00B0F0"/>
                        </a:solidFill>
                      </a:endParaRPr>
                    </a:p>
                  </a:txBody>
                  <a:tcPr/>
                </a:tc>
              </a:tr>
            </a:tbl>
          </a:graphicData>
        </a:graphic>
      </p:graphicFrame>
      <p:pic>
        <p:nvPicPr>
          <p:cNvPr id="3074" name="Picture 2" descr="C:\Users\john\Desktop\eggpl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26" y="1657780"/>
            <a:ext cx="1622247" cy="16052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ohn\Desktop\fenn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092" y="1671392"/>
            <a:ext cx="1762495" cy="15601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ohn\Desktop\garl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807" y="1671392"/>
            <a:ext cx="210502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ohn\Desktop\kohlrab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050498"/>
            <a:ext cx="256222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john\Desktop\lee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9637" y="4005263"/>
            <a:ext cx="18859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ohn\Desktop\lettuc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7600" y="4045560"/>
            <a:ext cx="2088232" cy="172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869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Wimbledon Ladies Singles Champions</a:t>
            </a:r>
            <a:br>
              <a:rPr lang="en-GB" sz="2800" dirty="0" smtClean="0"/>
            </a:br>
            <a:r>
              <a:rPr lang="en-GB" sz="2800" dirty="0" smtClean="0"/>
              <a:t>10 pts per competitor (Bonus 10 pts for Country)</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313449"/>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11 (1994)</a:t>
                      </a:r>
                      <a:endParaRPr lang="en-GB" dirty="0"/>
                    </a:p>
                  </a:txBody>
                  <a:tcPr/>
                </a:tc>
                <a:tc>
                  <a:txBody>
                    <a:bodyPr/>
                    <a:lstStyle/>
                    <a:p>
                      <a:pPr algn="ctr"/>
                      <a:r>
                        <a:rPr lang="en-GB" dirty="0" smtClean="0"/>
                        <a:t>12 (1990)</a:t>
                      </a:r>
                      <a:endParaRPr lang="en-GB" dirty="0"/>
                    </a:p>
                  </a:txBody>
                  <a:tcPr/>
                </a:tc>
              </a:tr>
            </a:tbl>
          </a:graphicData>
        </a:graphic>
      </p:graphicFrame>
      <p:pic>
        <p:nvPicPr>
          <p:cNvPr id="6146" name="Picture 2" descr="C:\Users\john\Desktop\steff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92" y="1755103"/>
            <a:ext cx="3449668" cy="302763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ohn\Desktop\martina 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755103"/>
            <a:ext cx="2592288" cy="304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9077081"/>
              </p:ext>
            </p:extLst>
          </p:nvPr>
        </p:nvGraphicFramePr>
        <p:xfrm>
          <a:off x="1187624" y="1587148"/>
          <a:ext cx="6984776" cy="3352800"/>
        </p:xfrm>
        <a:graphic>
          <a:graphicData uri="http://schemas.openxmlformats.org/drawingml/2006/table">
            <a:tbl>
              <a:tblPr firstRow="1" bandRow="1">
                <a:tableStyleId>{5C22544A-7EE6-4342-B048-85BDC9FD1C3A}</a:tableStyleId>
              </a:tblPr>
              <a:tblGrid>
                <a:gridCol w="3492388"/>
                <a:gridCol w="3492388"/>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0">
                <a:tc>
                  <a:txBody>
                    <a:bodyPr/>
                    <a:lstStyle/>
                    <a:p>
                      <a:pPr algn="ctr"/>
                      <a:r>
                        <a:rPr lang="en-GB" sz="2800" dirty="0" smtClean="0">
                          <a:solidFill>
                            <a:schemeClr val="tx1">
                              <a:lumMod val="95000"/>
                              <a:lumOff val="5000"/>
                            </a:schemeClr>
                          </a:solidFill>
                        </a:rPr>
                        <a:t>Mushroom</a:t>
                      </a:r>
                      <a:endParaRPr lang="en-GB" sz="2800" dirty="0">
                        <a:solidFill>
                          <a:schemeClr val="tx1">
                            <a:lumMod val="95000"/>
                            <a:lumOff val="5000"/>
                          </a:schemeClr>
                        </a:solidFill>
                      </a:endParaRPr>
                    </a:p>
                  </a:txBody>
                  <a:tcPr/>
                </a:tc>
                <a:tc>
                  <a:txBody>
                    <a:bodyPr/>
                    <a:lstStyle/>
                    <a:p>
                      <a:pPr algn="ctr"/>
                      <a:r>
                        <a:rPr lang="en-GB" sz="2800" dirty="0" smtClean="0">
                          <a:solidFill>
                            <a:srgbClr val="00B050"/>
                          </a:solidFill>
                        </a:rPr>
                        <a:t>Onion</a:t>
                      </a:r>
                      <a:endParaRPr lang="en-GB" sz="2800" dirty="0">
                        <a:solidFill>
                          <a:srgbClr val="00B050"/>
                        </a:solidFill>
                      </a:endParaRPr>
                    </a:p>
                  </a:txBody>
                  <a:tcPr/>
                </a:tc>
              </a:tr>
            </a:tbl>
          </a:graphicData>
        </a:graphic>
      </p:graphicFrame>
      <p:pic>
        <p:nvPicPr>
          <p:cNvPr id="4098" name="Picture 2" descr="C:\Users\john\Desktop\mush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5" y="1918180"/>
            <a:ext cx="3014249" cy="209736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ohn\Desktop\on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7" y="1918180"/>
            <a:ext cx="2868937" cy="209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9868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0527220"/>
              </p:ext>
            </p:extLst>
          </p:nvPr>
        </p:nvGraphicFramePr>
        <p:xfrm>
          <a:off x="457200" y="1600200"/>
          <a:ext cx="8229600" cy="45110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sz="2800" dirty="0" smtClean="0">
                          <a:solidFill>
                            <a:srgbClr val="00B050"/>
                          </a:solidFill>
                        </a:rPr>
                        <a:t>Parsnip</a:t>
                      </a:r>
                      <a:endParaRPr lang="en-GB" sz="2800" dirty="0">
                        <a:solidFill>
                          <a:srgbClr val="00B050"/>
                        </a:solidFill>
                      </a:endParaRPr>
                    </a:p>
                  </a:txBody>
                  <a:tcPr/>
                </a:tc>
                <a:tc>
                  <a:txBody>
                    <a:bodyPr/>
                    <a:lstStyle/>
                    <a:p>
                      <a:pPr algn="ctr"/>
                      <a:r>
                        <a:rPr lang="en-GB" sz="2800" dirty="0" smtClean="0">
                          <a:solidFill>
                            <a:schemeClr val="tx1"/>
                          </a:solidFill>
                        </a:rPr>
                        <a:t>Peas</a:t>
                      </a:r>
                      <a:endParaRPr lang="en-GB" sz="2800" dirty="0">
                        <a:solidFill>
                          <a:schemeClr val="tx1"/>
                        </a:solidFill>
                      </a:endParaRPr>
                    </a:p>
                  </a:txBody>
                  <a:tcPr/>
                </a:tc>
              </a:tr>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sz="2800" dirty="0" smtClean="0">
                          <a:solidFill>
                            <a:srgbClr val="FF0000"/>
                          </a:solidFill>
                        </a:rPr>
                        <a:t>Radish</a:t>
                      </a:r>
                      <a:endParaRPr lang="en-GB" sz="2800" dirty="0">
                        <a:solidFill>
                          <a:srgbClr val="FF0000"/>
                        </a:solidFill>
                      </a:endParaRPr>
                    </a:p>
                  </a:txBody>
                  <a:tcPr/>
                </a:tc>
                <a:tc>
                  <a:txBody>
                    <a:bodyPr/>
                    <a:lstStyle/>
                    <a:p>
                      <a:pPr algn="ctr"/>
                      <a:r>
                        <a:rPr lang="en-GB" sz="2800" dirty="0" smtClean="0">
                          <a:solidFill>
                            <a:srgbClr val="0070C0"/>
                          </a:solidFill>
                        </a:rPr>
                        <a:t>Shallots</a:t>
                      </a:r>
                      <a:endParaRPr lang="en-GB" sz="2800" dirty="0">
                        <a:solidFill>
                          <a:srgbClr val="0070C0"/>
                        </a:solidFill>
                      </a:endParaRPr>
                    </a:p>
                  </a:txBody>
                  <a:tcPr/>
                </a:tc>
              </a:tr>
            </a:tbl>
          </a:graphicData>
        </a:graphic>
      </p:graphicFrame>
      <p:pic>
        <p:nvPicPr>
          <p:cNvPr id="5122" name="Picture 2" descr="C:\Users\john\Desktop\parsn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71319"/>
            <a:ext cx="1296144" cy="161597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ohn\Desktop\pe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687091"/>
            <a:ext cx="24955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ohn\Desktop\radi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651" y="3930387"/>
            <a:ext cx="200025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john\Desktop\shall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746" y="3967926"/>
            <a:ext cx="276225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795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a:t>
            </a:r>
            <a:endParaRPr lang="en-GB" dirty="0"/>
          </a:p>
        </p:txBody>
      </p:sp>
      <p:sp>
        <p:nvSpPr>
          <p:cNvPr id="3" name="Content Placeholder 2"/>
          <p:cNvSpPr>
            <a:spLocks noGrp="1"/>
          </p:cNvSpPr>
          <p:nvPr>
            <p:ph idx="1"/>
          </p:nvPr>
        </p:nvSpPr>
        <p:spPr/>
        <p:txBody>
          <a:bodyPr>
            <a:normAutofit/>
          </a:bodyPr>
          <a:lstStyle/>
          <a:p>
            <a:pPr marL="0" indent="0" algn="ctr">
              <a:buNone/>
            </a:pPr>
            <a:r>
              <a:rPr lang="en-GB" sz="4800" dirty="0" smtClean="0"/>
              <a:t>Let the thinking commence.</a:t>
            </a:r>
          </a:p>
          <a:p>
            <a:pPr marL="0" indent="0" algn="ctr">
              <a:buNone/>
            </a:pPr>
            <a:r>
              <a:rPr lang="en-GB" sz="4800" dirty="0" smtClean="0"/>
              <a:t>No cheating, just write down as many of the items as you can remember and the number of each item.</a:t>
            </a:r>
            <a:endParaRPr lang="en-GB" sz="4800" dirty="0"/>
          </a:p>
        </p:txBody>
      </p:sp>
    </p:spTree>
    <p:extLst>
      <p:ext uri="{BB962C8B-B14F-4D97-AF65-F5344CB8AC3E}">
        <p14:creationId xmlns:p14="http://schemas.microsoft.com/office/powerpoint/2010/main" val="120269875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GB" sz="3200" dirty="0" smtClean="0"/>
              <a:t>Generation Game Conveyor Belt</a:t>
            </a:r>
            <a:br>
              <a:rPr lang="en-GB" sz="3200" dirty="0" smtClean="0"/>
            </a:br>
            <a:r>
              <a:rPr lang="en-GB" sz="3200" dirty="0" smtClean="0"/>
              <a:t>25 pts each item (25 </a:t>
            </a:r>
            <a:r>
              <a:rPr lang="en-GB" sz="3200" dirty="0" err="1" smtClean="0"/>
              <a:t>pt</a:t>
            </a:r>
            <a:r>
              <a:rPr lang="en-GB" sz="3200" dirty="0" smtClean="0"/>
              <a:t> bonus for correct number)</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2961466"/>
              </p:ext>
            </p:extLst>
          </p:nvPr>
        </p:nvGraphicFramePr>
        <p:xfrm>
          <a:off x="467544" y="2060848"/>
          <a:ext cx="7632849" cy="3708400"/>
        </p:xfrm>
        <a:graphic>
          <a:graphicData uri="http://schemas.openxmlformats.org/drawingml/2006/table">
            <a:tbl>
              <a:tblPr firstRow="1" bandRow="1">
                <a:tableStyleId>{5C22544A-7EE6-4342-B048-85BDC9FD1C3A}</a:tableStyleId>
              </a:tblPr>
              <a:tblGrid>
                <a:gridCol w="2270060"/>
                <a:gridCol w="1489926"/>
                <a:gridCol w="2171362"/>
                <a:gridCol w="1701501"/>
              </a:tblGrid>
              <a:tr h="370840">
                <a:tc>
                  <a:txBody>
                    <a:bodyPr/>
                    <a:lstStyle/>
                    <a:p>
                      <a:pPr algn="ctr"/>
                      <a:r>
                        <a:rPr lang="en-GB" dirty="0" smtClean="0"/>
                        <a:t>Asparagus</a:t>
                      </a:r>
                      <a:endParaRPr lang="en-GB" dirty="0"/>
                    </a:p>
                  </a:txBody>
                  <a:tcPr/>
                </a:tc>
                <a:tc>
                  <a:txBody>
                    <a:bodyPr/>
                    <a:lstStyle/>
                    <a:p>
                      <a:pPr algn="ctr"/>
                      <a:r>
                        <a:rPr lang="en-GB" dirty="0" smtClean="0"/>
                        <a:t>8</a:t>
                      </a:r>
                      <a:endParaRPr lang="en-GB" dirty="0"/>
                    </a:p>
                  </a:txBody>
                  <a:tcPr/>
                </a:tc>
                <a:tc>
                  <a:txBody>
                    <a:bodyPr/>
                    <a:lstStyle/>
                    <a:p>
                      <a:pPr algn="ctr"/>
                      <a:r>
                        <a:rPr lang="en-GB" dirty="0" smtClean="0"/>
                        <a:t>Garlic</a:t>
                      </a:r>
                      <a:endParaRPr lang="en-GB" dirty="0"/>
                    </a:p>
                  </a:txBody>
                  <a:tcPr/>
                </a:tc>
                <a:tc>
                  <a:txBody>
                    <a:bodyPr/>
                    <a:lstStyle/>
                    <a:p>
                      <a:pPr algn="ctr"/>
                      <a:r>
                        <a:rPr lang="en-GB" dirty="0" smtClean="0"/>
                        <a:t>2</a:t>
                      </a:r>
                      <a:endParaRPr lang="en-GB" dirty="0"/>
                    </a:p>
                  </a:txBody>
                  <a:tcPr/>
                </a:tc>
              </a:tr>
              <a:tr h="370840">
                <a:tc>
                  <a:txBody>
                    <a:bodyPr/>
                    <a:lstStyle/>
                    <a:p>
                      <a:pPr algn="ctr"/>
                      <a:r>
                        <a:rPr lang="en-GB" dirty="0" smtClean="0"/>
                        <a:t>Avocados</a:t>
                      </a:r>
                      <a:endParaRPr lang="en-GB" dirty="0"/>
                    </a:p>
                  </a:txBody>
                  <a:tcPr/>
                </a:tc>
                <a:tc>
                  <a:txBody>
                    <a:bodyPr/>
                    <a:lstStyle/>
                    <a:p>
                      <a:pPr algn="ctr"/>
                      <a:r>
                        <a:rPr lang="en-GB" dirty="0" smtClean="0"/>
                        <a:t>2</a:t>
                      </a:r>
                      <a:endParaRPr lang="en-GB" dirty="0"/>
                    </a:p>
                  </a:txBody>
                  <a:tcPr/>
                </a:tc>
                <a:tc>
                  <a:txBody>
                    <a:bodyPr/>
                    <a:lstStyle/>
                    <a:p>
                      <a:pPr algn="ctr"/>
                      <a:r>
                        <a:rPr lang="en-GB" dirty="0" smtClean="0"/>
                        <a:t>Kohlrabi</a:t>
                      </a:r>
                      <a:endParaRPr lang="en-GB" dirty="0"/>
                    </a:p>
                  </a:txBody>
                  <a:tcPr/>
                </a:tc>
                <a:tc>
                  <a:txBody>
                    <a:bodyPr/>
                    <a:lstStyle/>
                    <a:p>
                      <a:pPr algn="ctr"/>
                      <a:r>
                        <a:rPr lang="en-GB" dirty="0" smtClean="0"/>
                        <a:t>4</a:t>
                      </a:r>
                      <a:endParaRPr lang="en-GB" dirty="0"/>
                    </a:p>
                  </a:txBody>
                  <a:tcPr/>
                </a:tc>
              </a:tr>
              <a:tr h="370840">
                <a:tc>
                  <a:txBody>
                    <a:bodyPr/>
                    <a:lstStyle/>
                    <a:p>
                      <a:pPr algn="ctr"/>
                      <a:r>
                        <a:rPr lang="en-GB" dirty="0" smtClean="0"/>
                        <a:t>Beans</a:t>
                      </a:r>
                      <a:endParaRPr lang="en-GB" dirty="0"/>
                    </a:p>
                  </a:txBody>
                  <a:tcPr/>
                </a:tc>
                <a:tc>
                  <a:txBody>
                    <a:bodyPr/>
                    <a:lstStyle/>
                    <a:p>
                      <a:pPr algn="ctr"/>
                      <a:r>
                        <a:rPr lang="en-GB" dirty="0" smtClean="0"/>
                        <a:t>16</a:t>
                      </a:r>
                      <a:endParaRPr lang="en-GB" dirty="0"/>
                    </a:p>
                  </a:txBody>
                  <a:tcPr/>
                </a:tc>
                <a:tc>
                  <a:txBody>
                    <a:bodyPr/>
                    <a:lstStyle/>
                    <a:p>
                      <a:pPr algn="ctr"/>
                      <a:r>
                        <a:rPr lang="en-GB" dirty="0" smtClean="0"/>
                        <a:t>Leeks</a:t>
                      </a:r>
                      <a:endParaRPr lang="en-GB" dirty="0"/>
                    </a:p>
                  </a:txBody>
                  <a:tcPr/>
                </a:tc>
                <a:tc>
                  <a:txBody>
                    <a:bodyPr/>
                    <a:lstStyle/>
                    <a:p>
                      <a:pPr algn="ctr"/>
                      <a:r>
                        <a:rPr lang="en-GB" dirty="0" smtClean="0"/>
                        <a:t>6</a:t>
                      </a:r>
                      <a:endParaRPr lang="en-GB" dirty="0"/>
                    </a:p>
                  </a:txBody>
                  <a:tcPr/>
                </a:tc>
              </a:tr>
              <a:tr h="370840">
                <a:tc>
                  <a:txBody>
                    <a:bodyPr/>
                    <a:lstStyle/>
                    <a:p>
                      <a:pPr algn="ctr"/>
                      <a:r>
                        <a:rPr lang="en-GB" dirty="0" smtClean="0"/>
                        <a:t>Beet</a:t>
                      </a:r>
                      <a:endParaRPr lang="en-GB" dirty="0"/>
                    </a:p>
                  </a:txBody>
                  <a:tcPr/>
                </a:tc>
                <a:tc>
                  <a:txBody>
                    <a:bodyPr/>
                    <a:lstStyle/>
                    <a:p>
                      <a:pPr algn="ctr"/>
                      <a:r>
                        <a:rPr lang="en-GB" dirty="0" smtClean="0"/>
                        <a:t>3</a:t>
                      </a:r>
                      <a:endParaRPr lang="en-GB" dirty="0"/>
                    </a:p>
                  </a:txBody>
                  <a:tcPr/>
                </a:tc>
                <a:tc>
                  <a:txBody>
                    <a:bodyPr/>
                    <a:lstStyle/>
                    <a:p>
                      <a:pPr algn="ctr"/>
                      <a:r>
                        <a:rPr lang="en-GB" dirty="0" smtClean="0"/>
                        <a:t>Lettuce</a:t>
                      </a:r>
                      <a:endParaRPr lang="en-GB" dirty="0"/>
                    </a:p>
                  </a:txBody>
                  <a:tcPr/>
                </a:tc>
                <a:tc>
                  <a:txBody>
                    <a:bodyPr/>
                    <a:lstStyle/>
                    <a:p>
                      <a:pPr algn="ctr"/>
                      <a:r>
                        <a:rPr lang="en-GB" dirty="0" smtClean="0"/>
                        <a:t>2</a:t>
                      </a:r>
                      <a:endParaRPr lang="en-GB" dirty="0"/>
                    </a:p>
                  </a:txBody>
                  <a:tcPr/>
                </a:tc>
              </a:tr>
              <a:tr h="370840">
                <a:tc>
                  <a:txBody>
                    <a:bodyPr/>
                    <a:lstStyle/>
                    <a:p>
                      <a:pPr algn="ctr"/>
                      <a:r>
                        <a:rPr lang="en-GB" dirty="0" smtClean="0"/>
                        <a:t>Brussels</a:t>
                      </a:r>
                      <a:endParaRPr lang="en-GB" dirty="0"/>
                    </a:p>
                  </a:txBody>
                  <a:tcPr/>
                </a:tc>
                <a:tc>
                  <a:txBody>
                    <a:bodyPr/>
                    <a:lstStyle/>
                    <a:p>
                      <a:pPr algn="ctr"/>
                      <a:r>
                        <a:rPr lang="en-GB" dirty="0" smtClean="0"/>
                        <a:t>3</a:t>
                      </a:r>
                      <a:endParaRPr lang="en-GB" dirty="0"/>
                    </a:p>
                  </a:txBody>
                  <a:tcPr/>
                </a:tc>
                <a:tc>
                  <a:txBody>
                    <a:bodyPr/>
                    <a:lstStyle/>
                    <a:p>
                      <a:pPr algn="ctr"/>
                      <a:r>
                        <a:rPr lang="en-GB" dirty="0" smtClean="0"/>
                        <a:t>Mushroom</a:t>
                      </a:r>
                      <a:endParaRPr lang="en-GB" dirty="0"/>
                    </a:p>
                  </a:txBody>
                  <a:tcPr/>
                </a:tc>
                <a:tc>
                  <a:txBody>
                    <a:bodyPr/>
                    <a:lstStyle/>
                    <a:p>
                      <a:pPr algn="ctr"/>
                      <a:r>
                        <a:rPr lang="en-GB" dirty="0" smtClean="0"/>
                        <a:t>3</a:t>
                      </a:r>
                      <a:endParaRPr lang="en-GB" dirty="0"/>
                    </a:p>
                  </a:txBody>
                  <a:tcPr/>
                </a:tc>
              </a:tr>
              <a:tr h="370840">
                <a:tc>
                  <a:txBody>
                    <a:bodyPr/>
                    <a:lstStyle/>
                    <a:p>
                      <a:pPr algn="ctr"/>
                      <a:r>
                        <a:rPr lang="en-GB" dirty="0" smtClean="0"/>
                        <a:t>Carrots</a:t>
                      </a:r>
                      <a:endParaRPr lang="en-GB" dirty="0"/>
                    </a:p>
                  </a:txBody>
                  <a:tcPr/>
                </a:tc>
                <a:tc>
                  <a:txBody>
                    <a:bodyPr/>
                    <a:lstStyle/>
                    <a:p>
                      <a:pPr algn="ctr"/>
                      <a:r>
                        <a:rPr lang="en-GB" dirty="0" smtClean="0"/>
                        <a:t>3</a:t>
                      </a:r>
                      <a:endParaRPr lang="en-GB" dirty="0"/>
                    </a:p>
                  </a:txBody>
                  <a:tcPr/>
                </a:tc>
                <a:tc>
                  <a:txBody>
                    <a:bodyPr/>
                    <a:lstStyle/>
                    <a:p>
                      <a:pPr algn="ctr"/>
                      <a:r>
                        <a:rPr lang="en-GB" dirty="0" smtClean="0"/>
                        <a:t>Onions</a:t>
                      </a:r>
                      <a:endParaRPr lang="en-GB" dirty="0"/>
                    </a:p>
                  </a:txBody>
                  <a:tcPr/>
                </a:tc>
                <a:tc>
                  <a:txBody>
                    <a:bodyPr/>
                    <a:lstStyle/>
                    <a:p>
                      <a:pPr algn="ctr"/>
                      <a:r>
                        <a:rPr lang="en-GB" dirty="0" smtClean="0"/>
                        <a:t>8</a:t>
                      </a:r>
                      <a:endParaRPr lang="en-GB" dirty="0"/>
                    </a:p>
                  </a:txBody>
                  <a:tcPr/>
                </a:tc>
              </a:tr>
              <a:tr h="370840">
                <a:tc>
                  <a:txBody>
                    <a:bodyPr/>
                    <a:lstStyle/>
                    <a:p>
                      <a:pPr algn="ctr"/>
                      <a:r>
                        <a:rPr lang="en-GB" dirty="0" smtClean="0"/>
                        <a:t>Corn</a:t>
                      </a:r>
                      <a:endParaRPr lang="en-GB" dirty="0"/>
                    </a:p>
                  </a:txBody>
                  <a:tcPr/>
                </a:tc>
                <a:tc>
                  <a:txBody>
                    <a:bodyPr/>
                    <a:lstStyle/>
                    <a:p>
                      <a:pPr algn="ctr"/>
                      <a:r>
                        <a:rPr lang="en-GB" dirty="0" smtClean="0"/>
                        <a:t>1</a:t>
                      </a:r>
                      <a:endParaRPr lang="en-GB" dirty="0"/>
                    </a:p>
                  </a:txBody>
                  <a:tcPr/>
                </a:tc>
                <a:tc>
                  <a:txBody>
                    <a:bodyPr/>
                    <a:lstStyle/>
                    <a:p>
                      <a:pPr algn="ctr"/>
                      <a:r>
                        <a:rPr lang="en-GB" dirty="0" smtClean="0"/>
                        <a:t>Parsnip</a:t>
                      </a:r>
                      <a:endParaRPr lang="en-GB" dirty="0"/>
                    </a:p>
                  </a:txBody>
                  <a:tcPr/>
                </a:tc>
                <a:tc>
                  <a:txBody>
                    <a:bodyPr/>
                    <a:lstStyle/>
                    <a:p>
                      <a:pPr algn="ctr"/>
                      <a:r>
                        <a:rPr lang="en-GB" dirty="0" smtClean="0"/>
                        <a:t>8</a:t>
                      </a:r>
                      <a:endParaRPr lang="en-GB" dirty="0"/>
                    </a:p>
                  </a:txBody>
                  <a:tcPr/>
                </a:tc>
              </a:tr>
              <a:tr h="370840">
                <a:tc>
                  <a:txBody>
                    <a:bodyPr/>
                    <a:lstStyle/>
                    <a:p>
                      <a:pPr algn="ctr"/>
                      <a:r>
                        <a:rPr lang="en-GB" dirty="0" smtClean="0"/>
                        <a:t>Cuddly</a:t>
                      </a:r>
                      <a:r>
                        <a:rPr lang="en-GB" baseline="0" dirty="0" smtClean="0"/>
                        <a:t> Toys</a:t>
                      </a:r>
                      <a:endParaRPr lang="en-GB" dirty="0"/>
                    </a:p>
                  </a:txBody>
                  <a:tcPr/>
                </a:tc>
                <a:tc>
                  <a:txBody>
                    <a:bodyPr/>
                    <a:lstStyle/>
                    <a:p>
                      <a:pPr algn="ctr"/>
                      <a:r>
                        <a:rPr lang="en-GB" dirty="0" smtClean="0"/>
                        <a:t>2</a:t>
                      </a:r>
                      <a:endParaRPr lang="en-GB" dirty="0"/>
                    </a:p>
                  </a:txBody>
                  <a:tcPr/>
                </a:tc>
                <a:tc>
                  <a:txBody>
                    <a:bodyPr/>
                    <a:lstStyle/>
                    <a:p>
                      <a:pPr algn="ctr"/>
                      <a:r>
                        <a:rPr lang="en-GB" dirty="0" smtClean="0"/>
                        <a:t>Peas</a:t>
                      </a:r>
                      <a:endParaRPr lang="en-GB" dirty="0"/>
                    </a:p>
                  </a:txBody>
                  <a:tcPr/>
                </a:tc>
                <a:tc>
                  <a:txBody>
                    <a:bodyPr/>
                    <a:lstStyle/>
                    <a:p>
                      <a:pPr algn="ctr"/>
                      <a:r>
                        <a:rPr lang="en-GB" dirty="0" smtClean="0"/>
                        <a:t>6</a:t>
                      </a:r>
                      <a:endParaRPr lang="en-GB" dirty="0"/>
                    </a:p>
                  </a:txBody>
                  <a:tcPr/>
                </a:tc>
              </a:tr>
              <a:tr h="370840">
                <a:tc>
                  <a:txBody>
                    <a:bodyPr/>
                    <a:lstStyle/>
                    <a:p>
                      <a:pPr algn="ctr"/>
                      <a:r>
                        <a:rPr lang="en-GB" dirty="0" smtClean="0"/>
                        <a:t>Eggplants</a:t>
                      </a:r>
                      <a:endParaRPr lang="en-GB" dirty="0"/>
                    </a:p>
                  </a:txBody>
                  <a:tcPr/>
                </a:tc>
                <a:tc>
                  <a:txBody>
                    <a:bodyPr/>
                    <a:lstStyle/>
                    <a:p>
                      <a:pPr algn="ctr"/>
                      <a:r>
                        <a:rPr lang="en-GB" dirty="0" smtClean="0"/>
                        <a:t>3</a:t>
                      </a:r>
                      <a:endParaRPr lang="en-GB" dirty="0"/>
                    </a:p>
                  </a:txBody>
                  <a:tcPr/>
                </a:tc>
                <a:tc>
                  <a:txBody>
                    <a:bodyPr/>
                    <a:lstStyle/>
                    <a:p>
                      <a:pPr algn="ctr"/>
                      <a:r>
                        <a:rPr lang="en-GB" dirty="0" smtClean="0"/>
                        <a:t>Radish</a:t>
                      </a:r>
                      <a:endParaRPr lang="en-GB" dirty="0"/>
                    </a:p>
                  </a:txBody>
                  <a:tcPr/>
                </a:tc>
                <a:tc>
                  <a:txBody>
                    <a:bodyPr/>
                    <a:lstStyle/>
                    <a:p>
                      <a:pPr algn="ctr"/>
                      <a:r>
                        <a:rPr lang="en-GB" dirty="0" smtClean="0"/>
                        <a:t>5</a:t>
                      </a:r>
                      <a:endParaRPr lang="en-GB" dirty="0"/>
                    </a:p>
                  </a:txBody>
                  <a:tcPr/>
                </a:tc>
              </a:tr>
              <a:tr h="370840">
                <a:tc>
                  <a:txBody>
                    <a:bodyPr/>
                    <a:lstStyle/>
                    <a:p>
                      <a:pPr algn="ctr"/>
                      <a:r>
                        <a:rPr lang="en-GB" dirty="0" smtClean="0"/>
                        <a:t>Fennel</a:t>
                      </a:r>
                      <a:endParaRPr lang="en-GB" dirty="0"/>
                    </a:p>
                  </a:txBody>
                  <a:tcPr/>
                </a:tc>
                <a:tc>
                  <a:txBody>
                    <a:bodyPr/>
                    <a:lstStyle/>
                    <a:p>
                      <a:pPr algn="ctr"/>
                      <a:r>
                        <a:rPr lang="en-GB" dirty="0" smtClean="0"/>
                        <a:t>3</a:t>
                      </a:r>
                      <a:endParaRPr lang="en-GB" dirty="0"/>
                    </a:p>
                  </a:txBody>
                  <a:tcPr/>
                </a:tc>
                <a:tc>
                  <a:txBody>
                    <a:bodyPr/>
                    <a:lstStyle/>
                    <a:p>
                      <a:pPr algn="ctr"/>
                      <a:r>
                        <a:rPr lang="en-GB" dirty="0" smtClean="0"/>
                        <a:t>Shallot</a:t>
                      </a:r>
                      <a:endParaRPr lang="en-GB" dirty="0"/>
                    </a:p>
                  </a:txBody>
                  <a:tcPr/>
                </a:tc>
                <a:tc>
                  <a:txBody>
                    <a:bodyPr/>
                    <a:lstStyle/>
                    <a:p>
                      <a:pPr algn="ctr"/>
                      <a:r>
                        <a:rPr lang="en-GB" dirty="0" smtClean="0"/>
                        <a:t>3</a:t>
                      </a:r>
                      <a:endParaRPr lang="en-GB" dirty="0"/>
                    </a:p>
                  </a:txBody>
                  <a:tcPr/>
                </a:tc>
              </a:tr>
            </a:tbl>
          </a:graphicData>
        </a:graphic>
      </p:graphicFrame>
    </p:spTree>
    <p:extLst>
      <p:ext uri="{BB962C8B-B14F-4D97-AF65-F5344CB8AC3E}">
        <p14:creationId xmlns:p14="http://schemas.microsoft.com/office/powerpoint/2010/main" val="9187321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well did you do?</a:t>
            </a:r>
            <a:endParaRPr lang="en-GB" dirty="0"/>
          </a:p>
        </p:txBody>
      </p:sp>
      <p:sp>
        <p:nvSpPr>
          <p:cNvPr id="3" name="Content Placeholder 2"/>
          <p:cNvSpPr>
            <a:spLocks noGrp="1"/>
          </p:cNvSpPr>
          <p:nvPr>
            <p:ph idx="1"/>
          </p:nvPr>
        </p:nvSpPr>
        <p:spPr/>
        <p:txBody>
          <a:bodyPr/>
          <a:lstStyle/>
          <a:p>
            <a:pPr marL="0" indent="0">
              <a:buNone/>
            </a:pPr>
            <a:r>
              <a:rPr lang="en-GB" dirty="0" smtClean="0"/>
              <a:t>Did you meet the target of 600 points?</a:t>
            </a:r>
          </a:p>
          <a:p>
            <a:pPr marL="0" indent="0">
              <a:buNone/>
            </a:pPr>
            <a:r>
              <a:rPr lang="en-GB" dirty="0" smtClean="0"/>
              <a:t>The overall target has now reached 2560 points.</a:t>
            </a:r>
          </a:p>
          <a:p>
            <a:pPr marL="0" indent="0">
              <a:buNone/>
            </a:pPr>
            <a:r>
              <a:rPr lang="en-GB" dirty="0" smtClean="0"/>
              <a:t>Are you meeting this target?</a:t>
            </a:r>
            <a:endParaRPr lang="en-GB" dirty="0"/>
          </a:p>
        </p:txBody>
      </p:sp>
    </p:spTree>
    <p:extLst>
      <p:ext uri="{BB962C8B-B14F-4D97-AF65-F5344CB8AC3E}">
        <p14:creationId xmlns:p14="http://schemas.microsoft.com/office/powerpoint/2010/main" val="35149825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Pointless</a:t>
            </a:r>
            <a:br>
              <a:rPr lang="en-GB" dirty="0" smtClean="0"/>
            </a:br>
            <a:r>
              <a:rPr lang="en-GB" dirty="0" smtClean="0"/>
              <a:t>24</a:t>
            </a:r>
            <a:r>
              <a:rPr lang="en-GB" baseline="30000" dirty="0" smtClean="0"/>
              <a:t>th</a:t>
            </a:r>
            <a:r>
              <a:rPr lang="en-GB" dirty="0" smtClean="0"/>
              <a:t> August 2009 - present</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628800"/>
            <a:ext cx="5616624" cy="4203359"/>
          </a:xfrm>
          <a:prstGeom prst="rect">
            <a:avLst/>
          </a:prstGeom>
          <a:noFill/>
          <a:ln>
            <a:noFill/>
          </a:ln>
        </p:spPr>
      </p:pic>
    </p:spTree>
    <p:extLst>
      <p:ext uri="{BB962C8B-B14F-4D97-AF65-F5344CB8AC3E}">
        <p14:creationId xmlns:p14="http://schemas.microsoft.com/office/powerpoint/2010/main" val="138649488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 Round</a:t>
            </a:r>
            <a:endParaRPr lang="en-GB" dirty="0"/>
          </a:p>
        </p:txBody>
      </p:sp>
      <p:sp>
        <p:nvSpPr>
          <p:cNvPr id="3" name="Content Placeholder 2"/>
          <p:cNvSpPr>
            <a:spLocks noGrp="1"/>
          </p:cNvSpPr>
          <p:nvPr>
            <p:ph idx="1"/>
          </p:nvPr>
        </p:nvSpPr>
        <p:spPr/>
        <p:txBody>
          <a:bodyPr/>
          <a:lstStyle/>
          <a:p>
            <a:pPr marL="0" indent="0" algn="ctr">
              <a:buNone/>
            </a:pPr>
            <a:r>
              <a:rPr lang="en-GB" dirty="0" smtClean="0"/>
              <a:t>Think of a word in the Oxford English Dictionary ending in </a:t>
            </a:r>
          </a:p>
          <a:p>
            <a:pPr marL="0" indent="0">
              <a:buNone/>
            </a:pPr>
            <a:r>
              <a:rPr lang="en-GB" dirty="0" smtClean="0"/>
              <a:t>                                        OND</a:t>
            </a:r>
          </a:p>
          <a:p>
            <a:pPr marL="0" indent="0" algn="ctr">
              <a:buNone/>
            </a:pPr>
            <a:r>
              <a:rPr lang="en-GB" dirty="0" smtClean="0"/>
              <a:t>The longer, more obscure your word the more points you will score.</a:t>
            </a:r>
          </a:p>
          <a:p>
            <a:pPr marL="0" indent="0" algn="ctr">
              <a:buNone/>
            </a:pPr>
            <a:r>
              <a:rPr lang="en-GB" dirty="0" smtClean="0"/>
              <a:t>Points from 1 to 500 are available.</a:t>
            </a:r>
          </a:p>
          <a:p>
            <a:pPr marL="0" indent="0" algn="ctr">
              <a:buNone/>
            </a:pPr>
            <a:endParaRPr lang="en-GB" dirty="0"/>
          </a:p>
        </p:txBody>
      </p:sp>
    </p:spTree>
    <p:extLst>
      <p:ext uri="{BB962C8B-B14F-4D97-AF65-F5344CB8AC3E}">
        <p14:creationId xmlns:p14="http://schemas.microsoft.com/office/powerpoint/2010/main" val="56446318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your word?</a:t>
            </a:r>
            <a:endParaRPr lang="en-GB" dirty="0"/>
          </a:p>
        </p:txBody>
      </p:sp>
      <p:sp>
        <p:nvSpPr>
          <p:cNvPr id="3" name="Content Placeholder 2"/>
          <p:cNvSpPr>
            <a:spLocks noGrp="1"/>
          </p:cNvSpPr>
          <p:nvPr>
            <p:ph idx="1"/>
          </p:nvPr>
        </p:nvSpPr>
        <p:spPr/>
        <p:txBody>
          <a:bodyPr/>
          <a:lstStyle/>
          <a:p>
            <a:pPr marL="0" indent="0">
              <a:buNone/>
            </a:pPr>
            <a:r>
              <a:rPr lang="en-GB" dirty="0" smtClean="0"/>
              <a:t>Your target is to get 140 points on this round.</a:t>
            </a:r>
            <a:endParaRPr lang="en-GB" dirty="0"/>
          </a:p>
        </p:txBody>
      </p:sp>
    </p:spTree>
    <p:extLst>
      <p:ext uri="{BB962C8B-B14F-4D97-AF65-F5344CB8AC3E}">
        <p14:creationId xmlns:p14="http://schemas.microsoft.com/office/powerpoint/2010/main" val="36778641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Junior Board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6775134"/>
              </p:ext>
            </p:extLst>
          </p:nvPr>
        </p:nvGraphicFramePr>
        <p:xfrm>
          <a:off x="457200" y="1600200"/>
          <a:ext cx="8229600" cy="4450080"/>
        </p:xfrm>
        <a:graphic>
          <a:graphicData uri="http://schemas.openxmlformats.org/drawingml/2006/table">
            <a:tbl>
              <a:tblPr firstRow="1" bandRow="1">
                <a:tableStyleId>{5C22544A-7EE6-4342-B048-85BDC9FD1C3A}</a:tableStyleId>
              </a:tblPr>
              <a:tblGrid>
                <a:gridCol w="1371600"/>
                <a:gridCol w="1371600"/>
                <a:gridCol w="1515616"/>
                <a:gridCol w="1227584"/>
                <a:gridCol w="1508720"/>
                <a:gridCol w="1234480"/>
              </a:tblGrid>
              <a:tr h="370840">
                <a:tc>
                  <a:txBody>
                    <a:bodyPr/>
                    <a:lstStyle/>
                    <a:p>
                      <a:pPr algn="ctr"/>
                      <a:r>
                        <a:rPr lang="en-GB" dirty="0" smtClean="0"/>
                        <a:t>ABSCOND</a:t>
                      </a:r>
                      <a:endParaRPr lang="en-GB" dirty="0"/>
                    </a:p>
                  </a:txBody>
                  <a:tcPr/>
                </a:tc>
                <a:tc>
                  <a:txBody>
                    <a:bodyPr/>
                    <a:lstStyle/>
                    <a:p>
                      <a:pPr algn="ctr"/>
                      <a:r>
                        <a:rPr lang="en-GB" dirty="0" smtClean="0"/>
                        <a:t>100</a:t>
                      </a:r>
                      <a:endParaRPr lang="en-GB" dirty="0"/>
                    </a:p>
                  </a:txBody>
                  <a:tcPr/>
                </a:tc>
                <a:tc>
                  <a:txBody>
                    <a:bodyPr/>
                    <a:lstStyle/>
                    <a:p>
                      <a:pPr algn="ctr"/>
                      <a:r>
                        <a:rPr lang="en-GB" dirty="0" smtClean="0"/>
                        <a:t>DISPOND</a:t>
                      </a:r>
                      <a:endParaRPr lang="en-GB" dirty="0"/>
                    </a:p>
                  </a:txBody>
                  <a:tcPr/>
                </a:tc>
                <a:tc>
                  <a:txBody>
                    <a:bodyPr/>
                    <a:lstStyle/>
                    <a:p>
                      <a:pPr algn="ctr"/>
                      <a:r>
                        <a:rPr lang="en-GB" dirty="0" smtClean="0"/>
                        <a:t>50</a:t>
                      </a:r>
                      <a:endParaRPr lang="en-GB" dirty="0"/>
                    </a:p>
                  </a:txBody>
                  <a:tcPr/>
                </a:tc>
                <a:tc>
                  <a:txBody>
                    <a:bodyPr/>
                    <a:lstStyle/>
                    <a:p>
                      <a:pPr algn="ctr"/>
                      <a:r>
                        <a:rPr lang="en-GB" dirty="0" smtClean="0"/>
                        <a:t>LOND</a:t>
                      </a:r>
                      <a:endParaRPr lang="en-GB" dirty="0"/>
                    </a:p>
                  </a:txBody>
                  <a:tcPr/>
                </a:tc>
                <a:tc>
                  <a:txBody>
                    <a:bodyPr/>
                    <a:lstStyle/>
                    <a:p>
                      <a:pPr algn="ctr"/>
                      <a:r>
                        <a:rPr lang="en-GB" dirty="0" smtClean="0"/>
                        <a:t>100</a:t>
                      </a:r>
                      <a:endParaRPr lang="en-GB" dirty="0"/>
                    </a:p>
                  </a:txBody>
                  <a:tcPr/>
                </a:tc>
              </a:tr>
              <a:tr h="370840">
                <a:tc>
                  <a:txBody>
                    <a:bodyPr/>
                    <a:lstStyle/>
                    <a:p>
                      <a:pPr algn="ctr"/>
                      <a:r>
                        <a:rPr lang="en-GB" dirty="0" smtClean="0"/>
                        <a:t>ALMOND</a:t>
                      </a:r>
                      <a:endParaRPr lang="en-GB" dirty="0"/>
                    </a:p>
                  </a:txBody>
                  <a:tcPr/>
                </a:tc>
                <a:tc>
                  <a:txBody>
                    <a:bodyPr/>
                    <a:lstStyle/>
                    <a:p>
                      <a:pPr algn="ctr"/>
                      <a:r>
                        <a:rPr lang="en-GB" dirty="0" smtClean="0"/>
                        <a:t>50</a:t>
                      </a:r>
                      <a:endParaRPr lang="en-GB" dirty="0"/>
                    </a:p>
                  </a:txBody>
                  <a:tcPr/>
                </a:tc>
                <a:tc>
                  <a:txBody>
                    <a:bodyPr/>
                    <a:lstStyle/>
                    <a:p>
                      <a:pPr algn="ctr"/>
                      <a:r>
                        <a:rPr lang="en-GB" dirty="0" smtClean="0"/>
                        <a:t>FISHPOND</a:t>
                      </a:r>
                      <a:endParaRPr lang="en-GB" dirty="0"/>
                    </a:p>
                  </a:txBody>
                  <a:tcPr/>
                </a:tc>
                <a:tc>
                  <a:txBody>
                    <a:bodyPr/>
                    <a:lstStyle/>
                    <a:p>
                      <a:pPr algn="ctr"/>
                      <a:r>
                        <a:rPr lang="en-GB" dirty="0" smtClean="0"/>
                        <a:t>100</a:t>
                      </a:r>
                      <a:endParaRPr lang="en-GB" dirty="0"/>
                    </a:p>
                  </a:txBody>
                  <a:tcPr/>
                </a:tc>
                <a:tc>
                  <a:txBody>
                    <a:bodyPr/>
                    <a:lstStyle/>
                    <a:p>
                      <a:pPr algn="ctr"/>
                      <a:r>
                        <a:rPr lang="en-GB" dirty="0" smtClean="0"/>
                        <a:t>MILLPOND</a:t>
                      </a:r>
                      <a:endParaRPr lang="en-GB" dirty="0"/>
                    </a:p>
                  </a:txBody>
                  <a:tcPr/>
                </a:tc>
                <a:tc>
                  <a:txBody>
                    <a:bodyPr/>
                    <a:lstStyle/>
                    <a:p>
                      <a:pPr algn="ctr"/>
                      <a:r>
                        <a:rPr lang="en-GB" dirty="0" smtClean="0"/>
                        <a:t>100</a:t>
                      </a:r>
                      <a:endParaRPr lang="en-GB" dirty="0"/>
                    </a:p>
                  </a:txBody>
                  <a:tcPr/>
                </a:tc>
              </a:tr>
              <a:tr h="370840">
                <a:tc>
                  <a:txBody>
                    <a:bodyPr/>
                    <a:lstStyle/>
                    <a:p>
                      <a:pPr algn="ctr"/>
                      <a:r>
                        <a:rPr lang="en-GB" dirty="0" smtClean="0"/>
                        <a:t>ARCSECOND</a:t>
                      </a:r>
                      <a:endParaRPr lang="en-GB" dirty="0"/>
                    </a:p>
                  </a:txBody>
                  <a:tcPr/>
                </a:tc>
                <a:tc>
                  <a:txBody>
                    <a:bodyPr/>
                    <a:lstStyle/>
                    <a:p>
                      <a:pPr algn="ctr"/>
                      <a:r>
                        <a:rPr lang="en-GB" dirty="0" smtClean="0"/>
                        <a:t>150</a:t>
                      </a:r>
                      <a:endParaRPr lang="en-GB" dirty="0"/>
                    </a:p>
                  </a:txBody>
                  <a:tcPr/>
                </a:tc>
                <a:tc>
                  <a:txBody>
                    <a:bodyPr/>
                    <a:lstStyle/>
                    <a:p>
                      <a:pPr algn="ctr"/>
                      <a:r>
                        <a:rPr lang="en-GB" dirty="0" smtClean="0"/>
                        <a:t>FOND</a:t>
                      </a:r>
                      <a:endParaRPr lang="en-GB" dirty="0"/>
                    </a:p>
                  </a:txBody>
                  <a:tcPr/>
                </a:tc>
                <a:tc>
                  <a:txBody>
                    <a:bodyPr/>
                    <a:lstStyle/>
                    <a:p>
                      <a:pPr algn="ctr"/>
                      <a:r>
                        <a:rPr lang="en-GB" dirty="0" smtClean="0"/>
                        <a:t>10</a:t>
                      </a:r>
                      <a:endParaRPr lang="en-GB" dirty="0"/>
                    </a:p>
                  </a:txBody>
                  <a:tcPr/>
                </a:tc>
                <a:tc>
                  <a:txBody>
                    <a:bodyPr/>
                    <a:lstStyle/>
                    <a:p>
                      <a:pPr algn="ctr"/>
                      <a:r>
                        <a:rPr lang="en-GB" dirty="0" smtClean="0"/>
                        <a:t>MUISHOND</a:t>
                      </a:r>
                      <a:endParaRPr lang="en-GB" dirty="0"/>
                    </a:p>
                  </a:txBody>
                  <a:tcPr/>
                </a:tc>
                <a:tc>
                  <a:txBody>
                    <a:bodyPr/>
                    <a:lstStyle/>
                    <a:p>
                      <a:pPr algn="ctr"/>
                      <a:r>
                        <a:rPr lang="en-GB" dirty="0" smtClean="0"/>
                        <a:t>300</a:t>
                      </a:r>
                      <a:endParaRPr lang="en-GB" dirty="0"/>
                    </a:p>
                  </a:txBody>
                  <a:tcPr/>
                </a:tc>
              </a:tr>
              <a:tr h="370840">
                <a:tc>
                  <a:txBody>
                    <a:bodyPr/>
                    <a:lstStyle/>
                    <a:p>
                      <a:pPr algn="ctr"/>
                      <a:r>
                        <a:rPr lang="en-GB" dirty="0" smtClean="0"/>
                        <a:t>AYOND</a:t>
                      </a:r>
                      <a:endParaRPr lang="en-GB" dirty="0"/>
                    </a:p>
                  </a:txBody>
                  <a:tcPr/>
                </a:tc>
                <a:tc>
                  <a:txBody>
                    <a:bodyPr/>
                    <a:lstStyle/>
                    <a:p>
                      <a:pPr algn="ctr"/>
                      <a:r>
                        <a:rPr lang="en-GB" dirty="0" smtClean="0"/>
                        <a:t>100</a:t>
                      </a:r>
                      <a:endParaRPr lang="en-GB" dirty="0"/>
                    </a:p>
                  </a:txBody>
                  <a:tcPr/>
                </a:tc>
                <a:tc>
                  <a:txBody>
                    <a:bodyPr/>
                    <a:lstStyle/>
                    <a:p>
                      <a:pPr algn="ctr"/>
                      <a:r>
                        <a:rPr lang="en-GB" dirty="0" smtClean="0"/>
                        <a:t>FROND</a:t>
                      </a:r>
                      <a:endParaRPr lang="en-GB" dirty="0"/>
                    </a:p>
                  </a:txBody>
                  <a:tcPr/>
                </a:tc>
                <a:tc>
                  <a:txBody>
                    <a:bodyPr/>
                    <a:lstStyle/>
                    <a:p>
                      <a:pPr algn="ctr"/>
                      <a:r>
                        <a:rPr lang="en-GB" dirty="0" smtClean="0"/>
                        <a:t>20</a:t>
                      </a:r>
                      <a:endParaRPr lang="en-GB" dirty="0"/>
                    </a:p>
                  </a:txBody>
                  <a:tcPr/>
                </a:tc>
                <a:tc>
                  <a:txBody>
                    <a:bodyPr/>
                    <a:lstStyle/>
                    <a:p>
                      <a:pPr algn="ctr"/>
                      <a:r>
                        <a:rPr lang="en-GB" dirty="0" smtClean="0"/>
                        <a:t>NURSEPOND</a:t>
                      </a:r>
                      <a:endParaRPr lang="en-GB" dirty="0"/>
                    </a:p>
                  </a:txBody>
                  <a:tcPr/>
                </a:tc>
                <a:tc>
                  <a:txBody>
                    <a:bodyPr/>
                    <a:lstStyle/>
                    <a:p>
                      <a:pPr algn="ctr"/>
                      <a:r>
                        <a:rPr lang="en-GB" dirty="0" smtClean="0"/>
                        <a:t>200</a:t>
                      </a:r>
                      <a:endParaRPr lang="en-GB" dirty="0"/>
                    </a:p>
                  </a:txBody>
                  <a:tcPr/>
                </a:tc>
              </a:tr>
              <a:tr h="370840">
                <a:tc>
                  <a:txBody>
                    <a:bodyPr/>
                    <a:lstStyle/>
                    <a:p>
                      <a:pPr algn="ctr"/>
                      <a:r>
                        <a:rPr lang="en-GB" dirty="0" smtClean="0"/>
                        <a:t>BACKBOND</a:t>
                      </a:r>
                      <a:endParaRPr lang="en-GB" dirty="0"/>
                    </a:p>
                  </a:txBody>
                  <a:tcPr/>
                </a:tc>
                <a:tc>
                  <a:txBody>
                    <a:bodyPr/>
                    <a:lstStyle/>
                    <a:p>
                      <a:pPr algn="ctr"/>
                      <a:r>
                        <a:rPr lang="en-GB" dirty="0" smtClean="0"/>
                        <a:t>100</a:t>
                      </a:r>
                      <a:endParaRPr lang="en-GB" dirty="0"/>
                    </a:p>
                  </a:txBody>
                  <a:tcPr/>
                </a:tc>
                <a:tc>
                  <a:txBody>
                    <a:bodyPr/>
                    <a:lstStyle/>
                    <a:p>
                      <a:pPr algn="ctr"/>
                      <a:r>
                        <a:rPr lang="en-GB" dirty="0" smtClean="0"/>
                        <a:t>GERLOND</a:t>
                      </a:r>
                      <a:endParaRPr lang="en-GB" dirty="0"/>
                    </a:p>
                  </a:txBody>
                  <a:tcPr/>
                </a:tc>
                <a:tc>
                  <a:txBody>
                    <a:bodyPr/>
                    <a:lstStyle/>
                    <a:p>
                      <a:pPr algn="ctr"/>
                      <a:r>
                        <a:rPr lang="en-GB" dirty="0" smtClean="0"/>
                        <a:t>150</a:t>
                      </a:r>
                      <a:endParaRPr lang="en-GB" dirty="0"/>
                    </a:p>
                  </a:txBody>
                  <a:tcPr/>
                </a:tc>
                <a:tc>
                  <a:txBody>
                    <a:bodyPr/>
                    <a:lstStyle/>
                    <a:p>
                      <a:pPr algn="ctr"/>
                      <a:r>
                        <a:rPr lang="en-GB" dirty="0" smtClean="0"/>
                        <a:t>OVERFOND</a:t>
                      </a:r>
                      <a:endParaRPr lang="en-GB" dirty="0"/>
                    </a:p>
                  </a:txBody>
                  <a:tcPr/>
                </a:tc>
                <a:tc>
                  <a:txBody>
                    <a:bodyPr/>
                    <a:lstStyle/>
                    <a:p>
                      <a:pPr algn="ctr"/>
                      <a:r>
                        <a:rPr lang="en-GB" dirty="0" smtClean="0"/>
                        <a:t>150</a:t>
                      </a:r>
                      <a:endParaRPr lang="en-GB" dirty="0"/>
                    </a:p>
                  </a:txBody>
                  <a:tcPr/>
                </a:tc>
              </a:tr>
              <a:tr h="370840">
                <a:tc>
                  <a:txBody>
                    <a:bodyPr/>
                    <a:lstStyle/>
                    <a:p>
                      <a:pPr algn="ctr"/>
                      <a:r>
                        <a:rPr lang="en-GB" dirty="0" smtClean="0"/>
                        <a:t>BEYOND</a:t>
                      </a:r>
                      <a:endParaRPr lang="en-GB" dirty="0"/>
                    </a:p>
                  </a:txBody>
                  <a:tcPr/>
                </a:tc>
                <a:tc>
                  <a:txBody>
                    <a:bodyPr/>
                    <a:lstStyle/>
                    <a:p>
                      <a:pPr algn="ctr"/>
                      <a:r>
                        <a:rPr lang="en-GB" dirty="0" smtClean="0"/>
                        <a:t>20</a:t>
                      </a:r>
                      <a:endParaRPr lang="en-GB" dirty="0"/>
                    </a:p>
                  </a:txBody>
                  <a:tcPr/>
                </a:tc>
                <a:tc>
                  <a:txBody>
                    <a:bodyPr/>
                    <a:lstStyle/>
                    <a:p>
                      <a:pPr algn="ctr"/>
                      <a:r>
                        <a:rPr lang="en-GB" dirty="0" smtClean="0"/>
                        <a:t>GIRLOND</a:t>
                      </a:r>
                      <a:endParaRPr lang="en-GB" dirty="0"/>
                    </a:p>
                  </a:txBody>
                  <a:tcPr/>
                </a:tc>
                <a:tc>
                  <a:txBody>
                    <a:bodyPr/>
                    <a:lstStyle/>
                    <a:p>
                      <a:pPr algn="ctr"/>
                      <a:r>
                        <a:rPr lang="en-GB" dirty="0" smtClean="0"/>
                        <a:t>150</a:t>
                      </a:r>
                      <a:endParaRPr lang="en-GB" dirty="0"/>
                    </a:p>
                  </a:txBody>
                  <a:tcPr/>
                </a:tc>
                <a:tc>
                  <a:txBody>
                    <a:bodyPr/>
                    <a:lstStyle/>
                    <a:p>
                      <a:pPr algn="ctr"/>
                      <a:r>
                        <a:rPr lang="en-GB" dirty="0" smtClean="0"/>
                        <a:t>POND</a:t>
                      </a:r>
                      <a:endParaRPr lang="en-GB" dirty="0"/>
                    </a:p>
                  </a:txBody>
                  <a:tcPr/>
                </a:tc>
                <a:tc>
                  <a:txBody>
                    <a:bodyPr/>
                    <a:lstStyle/>
                    <a:p>
                      <a:pPr algn="ctr"/>
                      <a:r>
                        <a:rPr lang="en-GB" dirty="0" smtClean="0"/>
                        <a:t>10</a:t>
                      </a:r>
                      <a:endParaRPr lang="en-GB" dirty="0"/>
                    </a:p>
                  </a:txBody>
                  <a:tcPr/>
                </a:tc>
              </a:tr>
              <a:tr h="370840">
                <a:tc>
                  <a:txBody>
                    <a:bodyPr/>
                    <a:lstStyle/>
                    <a:p>
                      <a:pPr algn="ctr"/>
                      <a:r>
                        <a:rPr lang="en-GB" dirty="0" smtClean="0"/>
                        <a:t>BLOND</a:t>
                      </a:r>
                      <a:endParaRPr lang="en-GB" dirty="0"/>
                    </a:p>
                  </a:txBody>
                  <a:tcPr/>
                </a:tc>
                <a:tc>
                  <a:txBody>
                    <a:bodyPr/>
                    <a:lstStyle/>
                    <a:p>
                      <a:pPr algn="ctr"/>
                      <a:r>
                        <a:rPr lang="en-GB" dirty="0" smtClean="0"/>
                        <a:t>10</a:t>
                      </a:r>
                      <a:endParaRPr lang="en-GB" dirty="0"/>
                    </a:p>
                  </a:txBody>
                  <a:tcPr/>
                </a:tc>
                <a:tc>
                  <a:txBody>
                    <a:bodyPr/>
                    <a:lstStyle/>
                    <a:p>
                      <a:pPr algn="ctr"/>
                      <a:r>
                        <a:rPr lang="en-GB" dirty="0" smtClean="0"/>
                        <a:t>GOND</a:t>
                      </a:r>
                      <a:endParaRPr lang="en-GB" dirty="0"/>
                    </a:p>
                  </a:txBody>
                  <a:tcPr/>
                </a:tc>
                <a:tc>
                  <a:txBody>
                    <a:bodyPr/>
                    <a:lstStyle/>
                    <a:p>
                      <a:pPr algn="ctr"/>
                      <a:r>
                        <a:rPr lang="en-GB" dirty="0" smtClean="0"/>
                        <a:t>100</a:t>
                      </a:r>
                      <a:endParaRPr lang="en-GB" dirty="0"/>
                    </a:p>
                  </a:txBody>
                  <a:tcPr/>
                </a:tc>
                <a:tc>
                  <a:txBody>
                    <a:bodyPr/>
                    <a:lstStyle/>
                    <a:p>
                      <a:pPr algn="ctr"/>
                      <a:r>
                        <a:rPr lang="en-GB" dirty="0" smtClean="0"/>
                        <a:t>RESPOND</a:t>
                      </a:r>
                      <a:endParaRPr lang="en-GB" dirty="0"/>
                    </a:p>
                  </a:txBody>
                  <a:tcPr/>
                </a:tc>
                <a:tc>
                  <a:txBody>
                    <a:bodyPr/>
                    <a:lstStyle/>
                    <a:p>
                      <a:pPr algn="ctr"/>
                      <a:r>
                        <a:rPr lang="en-GB" dirty="0" smtClean="0"/>
                        <a:t>50</a:t>
                      </a:r>
                      <a:endParaRPr lang="en-GB" dirty="0"/>
                    </a:p>
                  </a:txBody>
                  <a:tcPr/>
                </a:tc>
              </a:tr>
              <a:tr h="370840">
                <a:tc>
                  <a:txBody>
                    <a:bodyPr/>
                    <a:lstStyle/>
                    <a:p>
                      <a:pPr algn="ctr"/>
                      <a:r>
                        <a:rPr lang="en-GB" dirty="0" smtClean="0"/>
                        <a:t>BOND</a:t>
                      </a:r>
                      <a:endParaRPr lang="en-GB" dirty="0"/>
                    </a:p>
                  </a:txBody>
                  <a:tcPr/>
                </a:tc>
                <a:tc>
                  <a:txBody>
                    <a:bodyPr/>
                    <a:lstStyle/>
                    <a:p>
                      <a:pPr algn="ctr"/>
                      <a:r>
                        <a:rPr lang="en-GB" dirty="0" smtClean="0"/>
                        <a:t>10</a:t>
                      </a:r>
                      <a:endParaRPr lang="en-GB" dirty="0"/>
                    </a:p>
                  </a:txBody>
                  <a:tcPr/>
                </a:tc>
                <a:tc>
                  <a:txBody>
                    <a:bodyPr/>
                    <a:lstStyle/>
                    <a:p>
                      <a:pPr algn="ctr"/>
                      <a:r>
                        <a:rPr lang="en-GB" dirty="0" smtClean="0"/>
                        <a:t>GROND</a:t>
                      </a:r>
                      <a:endParaRPr lang="en-GB" dirty="0"/>
                    </a:p>
                  </a:txBody>
                  <a:tcPr/>
                </a:tc>
                <a:tc>
                  <a:txBody>
                    <a:bodyPr/>
                    <a:lstStyle/>
                    <a:p>
                      <a:pPr algn="ctr"/>
                      <a:r>
                        <a:rPr lang="en-GB" dirty="0" smtClean="0"/>
                        <a:t>100</a:t>
                      </a:r>
                      <a:endParaRPr lang="en-GB" dirty="0"/>
                    </a:p>
                  </a:txBody>
                  <a:tcPr/>
                </a:tc>
                <a:tc>
                  <a:txBody>
                    <a:bodyPr/>
                    <a:lstStyle/>
                    <a:p>
                      <a:pPr algn="ctr"/>
                      <a:r>
                        <a:rPr lang="en-GB" dirty="0" smtClean="0"/>
                        <a:t>RICHMOND</a:t>
                      </a:r>
                      <a:endParaRPr lang="en-GB" dirty="0"/>
                    </a:p>
                  </a:txBody>
                  <a:tcPr/>
                </a:tc>
                <a:tc>
                  <a:txBody>
                    <a:bodyPr/>
                    <a:lstStyle/>
                    <a:p>
                      <a:pPr algn="ctr"/>
                      <a:r>
                        <a:rPr lang="en-GB" dirty="0" smtClean="0"/>
                        <a:t>150</a:t>
                      </a:r>
                      <a:endParaRPr lang="en-GB" dirty="0"/>
                    </a:p>
                  </a:txBody>
                  <a:tcPr/>
                </a:tc>
              </a:tr>
              <a:tr h="370840">
                <a:tc>
                  <a:txBody>
                    <a:bodyPr/>
                    <a:lstStyle/>
                    <a:p>
                      <a:pPr algn="ctr"/>
                      <a:r>
                        <a:rPr lang="en-GB" dirty="0" smtClean="0"/>
                        <a:t>BROND</a:t>
                      </a:r>
                      <a:endParaRPr lang="en-GB" dirty="0"/>
                    </a:p>
                  </a:txBody>
                  <a:tcPr/>
                </a:tc>
                <a:tc>
                  <a:txBody>
                    <a:bodyPr/>
                    <a:lstStyle/>
                    <a:p>
                      <a:pPr algn="ctr"/>
                      <a:r>
                        <a:rPr lang="en-GB" dirty="0" smtClean="0"/>
                        <a:t>100</a:t>
                      </a:r>
                      <a:endParaRPr lang="en-GB" dirty="0"/>
                    </a:p>
                  </a:txBody>
                  <a:tcPr/>
                </a:tc>
                <a:tc>
                  <a:txBody>
                    <a:bodyPr/>
                    <a:lstStyle/>
                    <a:p>
                      <a:pPr algn="ctr"/>
                      <a:r>
                        <a:rPr lang="en-GB" dirty="0" smtClean="0"/>
                        <a:t>HOND</a:t>
                      </a:r>
                      <a:endParaRPr lang="en-GB" dirty="0"/>
                    </a:p>
                  </a:txBody>
                  <a:tcPr/>
                </a:tc>
                <a:tc>
                  <a:txBody>
                    <a:bodyPr/>
                    <a:lstStyle/>
                    <a:p>
                      <a:pPr algn="ctr"/>
                      <a:r>
                        <a:rPr lang="en-GB" dirty="0" smtClean="0"/>
                        <a:t>100</a:t>
                      </a:r>
                      <a:endParaRPr lang="en-GB" dirty="0"/>
                    </a:p>
                  </a:txBody>
                  <a:tcPr/>
                </a:tc>
                <a:tc>
                  <a:txBody>
                    <a:bodyPr/>
                    <a:lstStyle/>
                    <a:p>
                      <a:pPr algn="ctr"/>
                      <a:r>
                        <a:rPr lang="en-GB" dirty="0" smtClean="0"/>
                        <a:t>SECOND</a:t>
                      </a:r>
                      <a:endParaRPr lang="en-GB" dirty="0"/>
                    </a:p>
                  </a:txBody>
                  <a:tcPr/>
                </a:tc>
                <a:tc>
                  <a:txBody>
                    <a:bodyPr/>
                    <a:lstStyle/>
                    <a:p>
                      <a:pPr algn="ctr"/>
                      <a:r>
                        <a:rPr lang="en-GB" dirty="0" smtClean="0"/>
                        <a:t>20</a:t>
                      </a:r>
                      <a:endParaRPr lang="en-GB" dirty="0"/>
                    </a:p>
                  </a:txBody>
                  <a:tcPr/>
                </a:tc>
              </a:tr>
              <a:tr h="370840">
                <a:tc>
                  <a:txBody>
                    <a:bodyPr/>
                    <a:lstStyle/>
                    <a:p>
                      <a:pPr algn="ctr"/>
                      <a:r>
                        <a:rPr lang="en-GB" dirty="0" smtClean="0"/>
                        <a:t>COND</a:t>
                      </a:r>
                      <a:endParaRPr lang="en-GB" dirty="0"/>
                    </a:p>
                  </a:txBody>
                  <a:tcPr/>
                </a:tc>
                <a:tc>
                  <a:txBody>
                    <a:bodyPr/>
                    <a:lstStyle/>
                    <a:p>
                      <a:pPr algn="ctr"/>
                      <a:r>
                        <a:rPr lang="en-GB" dirty="0" smtClean="0"/>
                        <a:t>100</a:t>
                      </a:r>
                      <a:endParaRPr lang="en-GB" dirty="0"/>
                    </a:p>
                  </a:txBody>
                  <a:tcPr/>
                </a:tc>
                <a:tc>
                  <a:txBody>
                    <a:bodyPr/>
                    <a:lstStyle/>
                    <a:p>
                      <a:pPr algn="ctr"/>
                      <a:r>
                        <a:rPr lang="en-GB" dirty="0" smtClean="0"/>
                        <a:t>HORSEPOND</a:t>
                      </a:r>
                      <a:endParaRPr lang="en-GB" dirty="0"/>
                    </a:p>
                  </a:txBody>
                  <a:tcPr/>
                </a:tc>
                <a:tc>
                  <a:txBody>
                    <a:bodyPr/>
                    <a:lstStyle/>
                    <a:p>
                      <a:pPr algn="ctr"/>
                      <a:r>
                        <a:rPr lang="en-GB" dirty="0" smtClean="0"/>
                        <a:t>100</a:t>
                      </a:r>
                      <a:endParaRPr lang="en-GB" dirty="0"/>
                    </a:p>
                  </a:txBody>
                  <a:tcPr/>
                </a:tc>
                <a:tc>
                  <a:txBody>
                    <a:bodyPr/>
                    <a:lstStyle/>
                    <a:p>
                      <a:pPr algn="ctr"/>
                      <a:r>
                        <a:rPr lang="en-GB" dirty="0" smtClean="0"/>
                        <a:t>STOND</a:t>
                      </a:r>
                      <a:endParaRPr lang="en-GB" dirty="0"/>
                    </a:p>
                  </a:txBody>
                  <a:tcPr/>
                </a:tc>
                <a:tc>
                  <a:txBody>
                    <a:bodyPr/>
                    <a:lstStyle/>
                    <a:p>
                      <a:pPr algn="ctr"/>
                      <a:r>
                        <a:rPr lang="en-GB" dirty="0" smtClean="0"/>
                        <a:t>100</a:t>
                      </a:r>
                      <a:endParaRPr lang="en-GB" dirty="0"/>
                    </a:p>
                  </a:txBody>
                  <a:tcPr/>
                </a:tc>
              </a:tr>
              <a:tr h="370840">
                <a:tc>
                  <a:txBody>
                    <a:bodyPr/>
                    <a:lstStyle/>
                    <a:p>
                      <a:pPr algn="ctr"/>
                      <a:r>
                        <a:rPr lang="en-GB" dirty="0" smtClean="0"/>
                        <a:t>DESPOND</a:t>
                      </a:r>
                      <a:endParaRPr lang="en-GB" dirty="0"/>
                    </a:p>
                  </a:txBody>
                  <a:tcPr/>
                </a:tc>
                <a:tc>
                  <a:txBody>
                    <a:bodyPr/>
                    <a:lstStyle/>
                    <a:p>
                      <a:pPr algn="ctr"/>
                      <a:r>
                        <a:rPr lang="en-GB" dirty="0" smtClean="0"/>
                        <a:t>50</a:t>
                      </a:r>
                      <a:endParaRPr lang="en-GB" dirty="0"/>
                    </a:p>
                  </a:txBody>
                  <a:tcPr/>
                </a:tc>
                <a:tc>
                  <a:txBody>
                    <a:bodyPr/>
                    <a:lstStyle/>
                    <a:p>
                      <a:pPr algn="ctr"/>
                      <a:r>
                        <a:rPr lang="en-GB" dirty="0" smtClean="0"/>
                        <a:t>KEESHOND</a:t>
                      </a:r>
                      <a:endParaRPr lang="en-GB" dirty="0"/>
                    </a:p>
                  </a:txBody>
                  <a:tcPr/>
                </a:tc>
                <a:tc>
                  <a:txBody>
                    <a:bodyPr/>
                    <a:lstStyle/>
                    <a:p>
                      <a:pPr algn="ctr"/>
                      <a:r>
                        <a:rPr lang="en-GB" dirty="0" smtClean="0"/>
                        <a:t>300</a:t>
                      </a:r>
                      <a:endParaRPr lang="en-GB" dirty="0"/>
                    </a:p>
                  </a:txBody>
                  <a:tcPr/>
                </a:tc>
                <a:tc>
                  <a:txBody>
                    <a:bodyPr/>
                    <a:lstStyle/>
                    <a:p>
                      <a:pPr algn="ctr"/>
                      <a:r>
                        <a:rPr lang="en-GB" dirty="0" smtClean="0"/>
                        <a:t>STROND</a:t>
                      </a:r>
                      <a:endParaRPr lang="en-GB" dirty="0"/>
                    </a:p>
                  </a:txBody>
                  <a:tcPr/>
                </a:tc>
                <a:tc>
                  <a:txBody>
                    <a:bodyPr/>
                    <a:lstStyle/>
                    <a:p>
                      <a:pPr algn="ctr"/>
                      <a:r>
                        <a:rPr lang="en-GB" dirty="0" smtClean="0"/>
                        <a:t>100</a:t>
                      </a:r>
                      <a:endParaRPr lang="en-GB" dirty="0"/>
                    </a:p>
                  </a:txBody>
                  <a:tcPr/>
                </a:tc>
              </a:tr>
              <a:tr h="370840">
                <a:tc>
                  <a:txBody>
                    <a:bodyPr/>
                    <a:lstStyle/>
                    <a:p>
                      <a:pPr algn="ctr"/>
                      <a:r>
                        <a:rPr lang="en-GB" dirty="0" smtClean="0"/>
                        <a:t>DIAMOND</a:t>
                      </a:r>
                      <a:endParaRPr lang="en-GB" dirty="0"/>
                    </a:p>
                  </a:txBody>
                  <a:tcPr/>
                </a:tc>
                <a:tc>
                  <a:txBody>
                    <a:bodyPr/>
                    <a:lstStyle/>
                    <a:p>
                      <a:pPr algn="ctr"/>
                      <a:r>
                        <a:rPr lang="en-GB" dirty="0" smtClean="0"/>
                        <a:t>150</a:t>
                      </a:r>
                      <a:endParaRPr lang="en-GB" dirty="0"/>
                    </a:p>
                  </a:txBody>
                  <a:tcPr/>
                </a:tc>
                <a:tc>
                  <a:txBody>
                    <a:bodyPr/>
                    <a:lstStyle/>
                    <a:p>
                      <a:pPr algn="ctr"/>
                      <a:r>
                        <a:rPr lang="en-GB" dirty="0" smtClean="0"/>
                        <a:t>KHOND</a:t>
                      </a:r>
                      <a:endParaRPr lang="en-GB" dirty="0"/>
                    </a:p>
                  </a:txBody>
                  <a:tcPr/>
                </a:tc>
                <a:tc>
                  <a:txBody>
                    <a:bodyPr/>
                    <a:lstStyle/>
                    <a:p>
                      <a:pPr algn="ctr"/>
                      <a:r>
                        <a:rPr lang="en-GB" smtClean="0"/>
                        <a:t>250</a:t>
                      </a:r>
                      <a:endParaRPr lang="en-GB" dirty="0"/>
                    </a:p>
                  </a:txBody>
                  <a:tcPr/>
                </a:tc>
                <a:tc>
                  <a:txBody>
                    <a:bodyPr/>
                    <a:lstStyle/>
                    <a:p>
                      <a:pPr algn="ctr"/>
                      <a:r>
                        <a:rPr lang="en-GB" dirty="0" smtClean="0"/>
                        <a:t>YOND</a:t>
                      </a:r>
                      <a:endParaRPr lang="en-GB" dirty="0"/>
                    </a:p>
                  </a:txBody>
                  <a:tcPr/>
                </a:tc>
                <a:tc>
                  <a:txBody>
                    <a:bodyPr/>
                    <a:lstStyle/>
                    <a:p>
                      <a:pPr algn="ctr"/>
                      <a:r>
                        <a:rPr lang="en-GB" dirty="0" smtClean="0"/>
                        <a:t>100</a:t>
                      </a:r>
                      <a:endParaRPr lang="en-GB" dirty="0"/>
                    </a:p>
                  </a:txBody>
                  <a:tcPr/>
                </a:tc>
              </a:tr>
            </a:tbl>
          </a:graphicData>
        </a:graphic>
      </p:graphicFrame>
    </p:spTree>
    <p:extLst>
      <p:ext uri="{BB962C8B-B14F-4D97-AF65-F5344CB8AC3E}">
        <p14:creationId xmlns:p14="http://schemas.microsoft.com/office/powerpoint/2010/main" val="3972970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the big boys board!!!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9713901"/>
              </p:ext>
            </p:extLst>
          </p:nvPr>
        </p:nvGraphicFramePr>
        <p:xfrm>
          <a:off x="457200" y="1600200"/>
          <a:ext cx="8229600" cy="1854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GB" dirty="0" smtClean="0"/>
                        <a:t>VAGABOND</a:t>
                      </a:r>
                      <a:endParaRPr lang="en-GB" dirty="0"/>
                    </a:p>
                  </a:txBody>
                  <a:tcPr/>
                </a:tc>
                <a:tc>
                  <a:txBody>
                    <a:bodyPr/>
                    <a:lstStyle/>
                    <a:p>
                      <a:pPr algn="ctr"/>
                      <a:r>
                        <a:rPr lang="en-GB" dirty="0" smtClean="0"/>
                        <a:t>350</a:t>
                      </a:r>
                      <a:endParaRPr lang="en-GB" dirty="0"/>
                    </a:p>
                  </a:txBody>
                  <a:tcPr/>
                </a:tc>
                <a:tc>
                  <a:txBody>
                    <a:bodyPr/>
                    <a:lstStyle/>
                    <a:p>
                      <a:pPr algn="ctr"/>
                      <a:r>
                        <a:rPr lang="en-GB" dirty="0" smtClean="0"/>
                        <a:t>MILLISECOND</a:t>
                      </a:r>
                      <a:endParaRPr lang="en-GB" dirty="0"/>
                    </a:p>
                  </a:txBody>
                  <a:tcPr/>
                </a:tc>
                <a:tc>
                  <a:txBody>
                    <a:bodyPr/>
                    <a:lstStyle/>
                    <a:p>
                      <a:pPr algn="ctr"/>
                      <a:r>
                        <a:rPr lang="en-GB" dirty="0" smtClean="0"/>
                        <a:t>400</a:t>
                      </a:r>
                      <a:endParaRPr lang="en-GB" dirty="0"/>
                    </a:p>
                  </a:txBody>
                  <a:tcPr/>
                </a:tc>
              </a:tr>
              <a:tr h="370840">
                <a:tc>
                  <a:txBody>
                    <a:bodyPr/>
                    <a:lstStyle/>
                    <a:p>
                      <a:pPr algn="ctr"/>
                      <a:r>
                        <a:rPr lang="en-GB" dirty="0" smtClean="0"/>
                        <a:t>CORRESPOND</a:t>
                      </a:r>
                      <a:endParaRPr lang="en-GB" dirty="0"/>
                    </a:p>
                  </a:txBody>
                  <a:tcPr/>
                </a:tc>
                <a:tc>
                  <a:txBody>
                    <a:bodyPr/>
                    <a:lstStyle/>
                    <a:p>
                      <a:pPr algn="ctr"/>
                      <a:r>
                        <a:rPr lang="en-GB" dirty="0" smtClean="0"/>
                        <a:t>350</a:t>
                      </a:r>
                      <a:endParaRPr lang="en-GB" dirty="0"/>
                    </a:p>
                  </a:txBody>
                  <a:tcPr/>
                </a:tc>
                <a:tc>
                  <a:txBody>
                    <a:bodyPr/>
                    <a:lstStyle/>
                    <a:p>
                      <a:pPr algn="ctr"/>
                      <a:r>
                        <a:rPr lang="en-GB" dirty="0" smtClean="0"/>
                        <a:t>FEMTOSECOND</a:t>
                      </a:r>
                      <a:endParaRPr lang="en-GB" dirty="0"/>
                    </a:p>
                  </a:txBody>
                  <a:tcPr/>
                </a:tc>
                <a:tc>
                  <a:txBody>
                    <a:bodyPr/>
                    <a:lstStyle/>
                    <a:p>
                      <a:pPr algn="ctr"/>
                      <a:r>
                        <a:rPr lang="en-GB" dirty="0" smtClean="0"/>
                        <a:t>500</a:t>
                      </a:r>
                      <a:endParaRPr lang="en-GB" dirty="0"/>
                    </a:p>
                  </a:txBody>
                  <a:tcPr/>
                </a:tc>
              </a:tr>
              <a:tr h="370840">
                <a:tc>
                  <a:txBody>
                    <a:bodyPr/>
                    <a:lstStyle/>
                    <a:p>
                      <a:pPr algn="ctr"/>
                      <a:r>
                        <a:rPr lang="en-GB" dirty="0" smtClean="0"/>
                        <a:t>ATTOSECOND</a:t>
                      </a:r>
                      <a:endParaRPr lang="en-GB" dirty="0"/>
                    </a:p>
                  </a:txBody>
                  <a:tcPr/>
                </a:tc>
                <a:tc>
                  <a:txBody>
                    <a:bodyPr/>
                    <a:lstStyle/>
                    <a:p>
                      <a:pPr algn="ctr"/>
                      <a:r>
                        <a:rPr lang="en-GB" dirty="0" smtClean="0"/>
                        <a:t>350</a:t>
                      </a:r>
                      <a:endParaRPr lang="en-GB" dirty="0"/>
                    </a:p>
                  </a:txBody>
                  <a:tcPr/>
                </a:tc>
                <a:tc>
                  <a:txBody>
                    <a:bodyPr/>
                    <a:lstStyle/>
                    <a:p>
                      <a:pPr algn="ctr"/>
                      <a:r>
                        <a:rPr lang="en-GB" dirty="0" smtClean="0"/>
                        <a:t>PICOSECOND</a:t>
                      </a:r>
                      <a:endParaRPr lang="en-GB" dirty="0"/>
                    </a:p>
                  </a:txBody>
                  <a:tcPr/>
                </a:tc>
                <a:tc>
                  <a:txBody>
                    <a:bodyPr/>
                    <a:lstStyle/>
                    <a:p>
                      <a:pPr algn="ctr"/>
                      <a:r>
                        <a:rPr lang="en-GB" dirty="0" smtClean="0"/>
                        <a:t>500</a:t>
                      </a:r>
                      <a:endParaRPr lang="en-GB" dirty="0"/>
                    </a:p>
                  </a:txBody>
                  <a:tcPr/>
                </a:tc>
              </a:tr>
              <a:tr h="370840">
                <a:tc>
                  <a:txBody>
                    <a:bodyPr/>
                    <a:lstStyle/>
                    <a:p>
                      <a:pPr algn="ctr"/>
                      <a:r>
                        <a:rPr lang="en-GB" dirty="0" smtClean="0"/>
                        <a:t>ALLHALLOND</a:t>
                      </a:r>
                      <a:endParaRPr lang="en-GB" dirty="0"/>
                    </a:p>
                  </a:txBody>
                  <a:tcPr/>
                </a:tc>
                <a:tc>
                  <a:txBody>
                    <a:bodyPr/>
                    <a:lstStyle/>
                    <a:p>
                      <a:pPr algn="ctr"/>
                      <a:r>
                        <a:rPr lang="en-GB" dirty="0" smtClean="0"/>
                        <a:t>350</a:t>
                      </a:r>
                      <a:endParaRPr lang="en-GB" dirty="0"/>
                    </a:p>
                  </a:txBody>
                  <a:tcPr/>
                </a:tc>
                <a:tc>
                  <a:txBody>
                    <a:bodyPr/>
                    <a:lstStyle/>
                    <a:p>
                      <a:pPr algn="ctr"/>
                      <a:r>
                        <a:rPr lang="en-GB" dirty="0" smtClean="0"/>
                        <a:t>MICROSECOND</a:t>
                      </a:r>
                      <a:endParaRPr lang="en-GB" dirty="0"/>
                    </a:p>
                  </a:txBody>
                  <a:tcPr/>
                </a:tc>
                <a:tc>
                  <a:txBody>
                    <a:bodyPr/>
                    <a:lstStyle/>
                    <a:p>
                      <a:pPr algn="ctr"/>
                      <a:r>
                        <a:rPr lang="en-GB" dirty="0" smtClean="0"/>
                        <a:t>400</a:t>
                      </a:r>
                      <a:endParaRPr lang="en-GB" dirty="0"/>
                    </a:p>
                  </a:txBody>
                  <a:tcPr/>
                </a:tc>
              </a:tr>
              <a:tr h="370840">
                <a:tc>
                  <a:txBody>
                    <a:bodyPr/>
                    <a:lstStyle/>
                    <a:p>
                      <a:pPr algn="ctr"/>
                      <a:r>
                        <a:rPr lang="en-GB" dirty="0" smtClean="0"/>
                        <a:t>TESTICOND</a:t>
                      </a:r>
                      <a:endParaRPr lang="en-GB" dirty="0"/>
                    </a:p>
                  </a:txBody>
                  <a:tcPr/>
                </a:tc>
                <a:tc>
                  <a:txBody>
                    <a:bodyPr/>
                    <a:lstStyle/>
                    <a:p>
                      <a:pPr algn="ctr"/>
                      <a:r>
                        <a:rPr lang="en-GB" dirty="0" smtClean="0"/>
                        <a:t>350</a:t>
                      </a:r>
                      <a:endParaRPr lang="en-GB" dirty="0"/>
                    </a:p>
                  </a:txBody>
                  <a:tcPr/>
                </a:tc>
                <a:tc>
                  <a:txBody>
                    <a:bodyPr/>
                    <a:lstStyle/>
                    <a:p>
                      <a:pPr algn="ctr"/>
                      <a:r>
                        <a:rPr lang="en-GB" dirty="0" smtClean="0"/>
                        <a:t>NANOSECOND</a:t>
                      </a:r>
                      <a:endParaRPr lang="en-GB" dirty="0"/>
                    </a:p>
                  </a:txBody>
                  <a:tcPr/>
                </a:tc>
                <a:tc>
                  <a:txBody>
                    <a:bodyPr/>
                    <a:lstStyle/>
                    <a:p>
                      <a:pPr algn="ctr"/>
                      <a:r>
                        <a:rPr lang="en-GB" dirty="0" smtClean="0"/>
                        <a:t>450</a:t>
                      </a:r>
                      <a:endParaRPr lang="en-GB" dirty="0"/>
                    </a:p>
                  </a:txBody>
                  <a:tcPr/>
                </a:tc>
              </a:tr>
            </a:tbl>
          </a:graphicData>
        </a:graphic>
      </p:graphicFrame>
    </p:spTree>
    <p:extLst>
      <p:ext uri="{BB962C8B-B14F-4D97-AF65-F5344CB8AC3E}">
        <p14:creationId xmlns:p14="http://schemas.microsoft.com/office/powerpoint/2010/main" val="2919417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Wimbledon Ladies Singles Champions</a:t>
            </a:r>
            <a:br>
              <a:rPr lang="en-GB" sz="2800" dirty="0" smtClean="0"/>
            </a:br>
            <a:r>
              <a:rPr lang="en-GB" sz="2800" dirty="0" smtClean="0"/>
              <a:t>10 pts per competitor (Bonus 10 pts for Country)</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2673583"/>
              </p:ext>
            </p:extLst>
          </p:nvPr>
        </p:nvGraphicFramePr>
        <p:xfrm>
          <a:off x="457200" y="1600200"/>
          <a:ext cx="8229600" cy="4028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13 (1981)</a:t>
                      </a:r>
                      <a:endParaRPr lang="en-GB" dirty="0"/>
                    </a:p>
                  </a:txBody>
                  <a:tcPr/>
                </a:tc>
                <a:tc>
                  <a:txBody>
                    <a:bodyPr/>
                    <a:lstStyle/>
                    <a:p>
                      <a:pPr algn="ctr"/>
                      <a:r>
                        <a:rPr lang="en-GB" dirty="0" smtClean="0"/>
                        <a:t>14 (1980)</a:t>
                      </a:r>
                      <a:endParaRPr lang="en-GB" dirty="0"/>
                    </a:p>
                  </a:txBody>
                  <a:tcPr/>
                </a:tc>
              </a:tr>
            </a:tbl>
          </a:graphicData>
        </a:graphic>
      </p:graphicFrame>
      <p:pic>
        <p:nvPicPr>
          <p:cNvPr id="8194" name="Picture 2" descr="C:\Users\john\Desktop\ev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34357"/>
            <a:ext cx="2476103" cy="318865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ohn\Desktop\evon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13589"/>
            <a:ext cx="2520280" cy="320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did you do?</a:t>
            </a:r>
            <a:endParaRPr lang="en-GB" dirty="0"/>
          </a:p>
        </p:txBody>
      </p:sp>
      <p:sp>
        <p:nvSpPr>
          <p:cNvPr id="3" name="Content Placeholder 2"/>
          <p:cNvSpPr>
            <a:spLocks noGrp="1"/>
          </p:cNvSpPr>
          <p:nvPr>
            <p:ph idx="1"/>
          </p:nvPr>
        </p:nvSpPr>
        <p:spPr/>
        <p:txBody>
          <a:bodyPr/>
          <a:lstStyle/>
          <a:p>
            <a:pPr marL="0" indent="0">
              <a:buNone/>
            </a:pPr>
            <a:r>
              <a:rPr lang="en-GB" dirty="0" smtClean="0"/>
              <a:t>What did your word score?</a:t>
            </a:r>
          </a:p>
          <a:p>
            <a:pPr marL="0" indent="0">
              <a:buNone/>
            </a:pPr>
            <a:r>
              <a:rPr lang="en-GB" dirty="0" smtClean="0"/>
              <a:t>Did you beat the target of 140 points?</a:t>
            </a:r>
          </a:p>
          <a:p>
            <a:pPr marL="0" indent="0">
              <a:buNone/>
            </a:pPr>
            <a:r>
              <a:rPr lang="en-GB" dirty="0" smtClean="0"/>
              <a:t>The overall target in the first 7 rounds is 2700 points.</a:t>
            </a:r>
          </a:p>
          <a:p>
            <a:pPr marL="0" indent="0">
              <a:buNone/>
            </a:pPr>
            <a:r>
              <a:rPr lang="en-GB" dirty="0" smtClean="0"/>
              <a:t>Are you meeting this target?</a:t>
            </a:r>
            <a:endParaRPr lang="en-GB" dirty="0"/>
          </a:p>
        </p:txBody>
      </p:sp>
    </p:spTree>
    <p:extLst>
      <p:ext uri="{BB962C8B-B14F-4D97-AF65-F5344CB8AC3E}">
        <p14:creationId xmlns:p14="http://schemas.microsoft.com/office/powerpoint/2010/main" val="24398358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24136"/>
          </a:xfrm>
        </p:spPr>
        <p:txBody>
          <a:bodyPr>
            <a:normAutofit fontScale="90000"/>
          </a:bodyPr>
          <a:lstStyle/>
          <a:p>
            <a:r>
              <a:rPr lang="en-GB" dirty="0" smtClean="0"/>
              <a:t>Winner Takes All</a:t>
            </a:r>
            <a:br>
              <a:rPr lang="en-GB" dirty="0" smtClean="0"/>
            </a:br>
            <a:r>
              <a:rPr lang="en-GB" dirty="0" smtClean="0"/>
              <a:t>1975 – 1988</a:t>
            </a:r>
            <a:br>
              <a:rPr lang="en-GB" dirty="0" smtClean="0"/>
            </a:b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700808"/>
            <a:ext cx="4824536" cy="3867320"/>
          </a:xfrm>
          <a:prstGeom prst="rect">
            <a:avLst/>
          </a:prstGeom>
          <a:noFill/>
          <a:ln>
            <a:noFill/>
          </a:ln>
        </p:spPr>
      </p:pic>
    </p:spTree>
    <p:extLst>
      <p:ext uri="{BB962C8B-B14F-4D97-AF65-F5344CB8AC3E}">
        <p14:creationId xmlns:p14="http://schemas.microsoft.com/office/powerpoint/2010/main" val="142459007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Rules</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There are now just 7 questions to go.</a:t>
            </a:r>
          </a:p>
          <a:p>
            <a:pPr marL="0" indent="0">
              <a:buNone/>
            </a:pPr>
            <a:r>
              <a:rPr lang="en-GB" dirty="0" smtClean="0"/>
              <a:t>In this Round you will be asked a question and given 5 possible answers.</a:t>
            </a:r>
          </a:p>
          <a:p>
            <a:pPr marL="0" indent="0">
              <a:buNone/>
            </a:pPr>
            <a:r>
              <a:rPr lang="en-GB" dirty="0" smtClean="0"/>
              <a:t>You must choose just one of the answers.</a:t>
            </a:r>
          </a:p>
          <a:p>
            <a:pPr marL="0" indent="0">
              <a:buNone/>
            </a:pPr>
            <a:r>
              <a:rPr lang="en-GB" dirty="0" smtClean="0"/>
              <a:t>You must decide how many of your points you would like to gamble on your answer/</a:t>
            </a:r>
          </a:p>
          <a:p>
            <a:pPr marL="0" indent="0">
              <a:buNone/>
            </a:pPr>
            <a:r>
              <a:rPr lang="en-GB" dirty="0" smtClean="0"/>
              <a:t>If you are correct you make that number of points profit. If you are wrong you lose that number of points.</a:t>
            </a:r>
          </a:p>
          <a:p>
            <a:pPr marL="0" indent="0">
              <a:buNone/>
            </a:pPr>
            <a:r>
              <a:rPr lang="en-GB" dirty="0" smtClean="0"/>
              <a:t>Turn your points into at least 10,000 to win the show.</a:t>
            </a:r>
            <a:endParaRPr lang="en-GB" dirty="0"/>
          </a:p>
        </p:txBody>
      </p:sp>
    </p:spTree>
    <p:extLst>
      <p:ext uri="{BB962C8B-B14F-4D97-AF65-F5344CB8AC3E}">
        <p14:creationId xmlns:p14="http://schemas.microsoft.com/office/powerpoint/2010/main" val="40451425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4638"/>
            <a:ext cx="8229600" cy="1858218"/>
          </a:xfrm>
        </p:spPr>
        <p:txBody>
          <a:bodyPr/>
          <a:lstStyle/>
          <a:p>
            <a:pPr eaLnBrk="1" hangingPunct="1"/>
            <a:r>
              <a:rPr lang="en-GB" sz="2800" dirty="0" smtClean="0"/>
              <a:t>7) How many English/British Monarchs have been named William, Henry, Edward, George or Richard since 1066? (After Edward the Confessor and not counting Richard Cromwell)</a:t>
            </a:r>
          </a:p>
        </p:txBody>
      </p:sp>
      <p:graphicFrame>
        <p:nvGraphicFramePr>
          <p:cNvPr id="385027" name="Group 3"/>
          <p:cNvGraphicFramePr>
            <a:graphicFrameLocks noGrp="1"/>
          </p:cNvGraphicFramePr>
          <p:nvPr>
            <p:ph idx="1"/>
            <p:extLst>
              <p:ext uri="{D42A27DB-BD31-4B8C-83A1-F6EECF244321}">
                <p14:modId xmlns:p14="http://schemas.microsoft.com/office/powerpoint/2010/main" val="2166687677"/>
              </p:ext>
            </p:extLst>
          </p:nvPr>
        </p:nvGraphicFramePr>
        <p:xfrm>
          <a:off x="467544" y="2276872"/>
          <a:ext cx="8229600" cy="3817935"/>
        </p:xfrm>
        <a:graphic>
          <a:graphicData uri="http://schemas.openxmlformats.org/drawingml/2006/table">
            <a:tbl>
              <a:tblPr/>
              <a:tblGrid>
                <a:gridCol w="2170113"/>
                <a:gridCol w="6059487"/>
              </a:tblGrid>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43266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fade">
                                      <p:cBhvr>
                                        <p:cTn id="7" dur="2000"/>
                                        <p:tgtEl>
                                          <p:spTgt spid="38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4638"/>
            <a:ext cx="8229600" cy="1786210"/>
          </a:xfrm>
        </p:spPr>
        <p:txBody>
          <a:bodyPr/>
          <a:lstStyle/>
          <a:p>
            <a:pPr eaLnBrk="1" hangingPunct="1"/>
            <a:r>
              <a:rPr lang="en-GB" sz="2800" dirty="0" smtClean="0"/>
              <a:t>How many English/British Monarchs have been named William, Henry, Edward, George or Richard since 1066? (After Edward the Confessor and not counting Richard Cromwell)</a:t>
            </a:r>
          </a:p>
        </p:txBody>
      </p:sp>
      <p:graphicFrame>
        <p:nvGraphicFramePr>
          <p:cNvPr id="385027" name="Group 3"/>
          <p:cNvGraphicFramePr>
            <a:graphicFrameLocks noGrp="1"/>
          </p:cNvGraphicFramePr>
          <p:nvPr>
            <p:ph idx="1"/>
            <p:extLst>
              <p:ext uri="{D42A27DB-BD31-4B8C-83A1-F6EECF244321}">
                <p14:modId xmlns:p14="http://schemas.microsoft.com/office/powerpoint/2010/main" val="3326045519"/>
              </p:ext>
            </p:extLst>
          </p:nvPr>
        </p:nvGraphicFramePr>
        <p:xfrm>
          <a:off x="457200" y="2204864"/>
          <a:ext cx="8229600" cy="2736304"/>
        </p:xfrm>
        <a:graphic>
          <a:graphicData uri="http://schemas.openxmlformats.org/drawingml/2006/table">
            <a:tbl>
              <a:tblPr/>
              <a:tblGrid>
                <a:gridCol w="2170113"/>
                <a:gridCol w="6059487"/>
              </a:tblGrid>
              <a:tr h="543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3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3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9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3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1547664" y="5085184"/>
            <a:ext cx="6120680" cy="369332"/>
          </a:xfrm>
          <a:prstGeom prst="rect">
            <a:avLst/>
          </a:prstGeom>
          <a:noFill/>
        </p:spPr>
        <p:txBody>
          <a:bodyPr wrap="square" rtlCol="0">
            <a:spAutoFit/>
          </a:bodyPr>
          <a:lstStyle/>
          <a:p>
            <a:r>
              <a:rPr lang="en-GB" dirty="0" smtClean="0"/>
              <a:t>William 4   Henry 8   Edward 8   George 6   Richard 3</a:t>
            </a:r>
            <a:endParaRPr lang="en-GB" dirty="0"/>
          </a:p>
        </p:txBody>
      </p:sp>
    </p:spTree>
    <p:extLst>
      <p:ext uri="{BB962C8B-B14F-4D97-AF65-F5344CB8AC3E}">
        <p14:creationId xmlns:p14="http://schemas.microsoft.com/office/powerpoint/2010/main" val="3933059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fade">
                                      <p:cBhvr>
                                        <p:cTn id="7" dur="2000"/>
                                        <p:tgtEl>
                                          <p:spTgt spid="38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76673"/>
            <a:ext cx="8229600" cy="940966"/>
          </a:xfrm>
        </p:spPr>
        <p:txBody>
          <a:bodyPr/>
          <a:lstStyle/>
          <a:p>
            <a:pPr eaLnBrk="1" hangingPunct="1"/>
            <a:r>
              <a:rPr lang="en-US" sz="2800" dirty="0" smtClean="0"/>
              <a:t>6) What is the TOTAL number of letters in these Shakespeare plays beginning with M?</a:t>
            </a:r>
          </a:p>
        </p:txBody>
      </p:sp>
      <p:graphicFrame>
        <p:nvGraphicFramePr>
          <p:cNvPr id="369668" name="Group 4"/>
          <p:cNvGraphicFramePr>
            <a:graphicFrameLocks noGrp="1"/>
          </p:cNvGraphicFramePr>
          <p:nvPr>
            <p:ph sz="half" idx="2"/>
            <p:extLst>
              <p:ext uri="{D42A27DB-BD31-4B8C-83A1-F6EECF244321}">
                <p14:modId xmlns:p14="http://schemas.microsoft.com/office/powerpoint/2010/main" val="1732577703"/>
              </p:ext>
            </p:extLst>
          </p:nvPr>
        </p:nvGraphicFramePr>
        <p:xfrm>
          <a:off x="539750" y="3789363"/>
          <a:ext cx="8147050" cy="2590800"/>
        </p:xfrm>
        <a:graphic>
          <a:graphicData uri="http://schemas.openxmlformats.org/drawingml/2006/table">
            <a:tbl>
              <a:tblPr/>
              <a:tblGrid>
                <a:gridCol w="2520082"/>
                <a:gridCol w="5626968"/>
              </a:tblGrid>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87</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88</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89</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90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None of these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Content Placeholder 1"/>
          <p:cNvSpPr>
            <a:spLocks noGrp="1"/>
          </p:cNvSpPr>
          <p:nvPr>
            <p:ph sz="half" idx="1"/>
          </p:nvPr>
        </p:nvSpPr>
        <p:spPr>
          <a:xfrm>
            <a:off x="457200" y="1340768"/>
            <a:ext cx="7859216" cy="2016225"/>
          </a:xfrm>
        </p:spPr>
        <p:txBody>
          <a:bodyPr/>
          <a:lstStyle/>
          <a:p>
            <a:pPr marL="0" indent="0" algn="ctr">
              <a:buNone/>
            </a:pPr>
            <a:r>
              <a:rPr lang="en-GB" sz="2400" dirty="0"/>
              <a:t>M</a:t>
            </a:r>
            <a:r>
              <a:rPr lang="en-GB" sz="2400" dirty="0" smtClean="0"/>
              <a:t>…….  FOR    ……..E</a:t>
            </a:r>
          </a:p>
          <a:p>
            <a:pPr marL="0" indent="0" algn="ctr">
              <a:buNone/>
            </a:pPr>
            <a:r>
              <a:rPr lang="en-GB" sz="2400" dirty="0"/>
              <a:t>M</a:t>
            </a:r>
            <a:r>
              <a:rPr lang="en-GB" sz="2400" dirty="0" smtClean="0"/>
              <a:t>……..  OF    .……E</a:t>
            </a:r>
          </a:p>
          <a:p>
            <a:pPr marL="0" indent="0" algn="ctr">
              <a:buNone/>
            </a:pPr>
            <a:r>
              <a:rPr lang="en-GB" sz="2400" dirty="0"/>
              <a:t>M</a:t>
            </a:r>
            <a:r>
              <a:rPr lang="en-GB" sz="2400" dirty="0" smtClean="0"/>
              <a:t>…..   …..   OF  ………R</a:t>
            </a:r>
          </a:p>
          <a:p>
            <a:pPr marL="0" indent="0" algn="ctr">
              <a:buNone/>
            </a:pPr>
            <a:r>
              <a:rPr lang="en-GB" sz="2400" dirty="0"/>
              <a:t>M</a:t>
            </a:r>
            <a:r>
              <a:rPr lang="en-GB" sz="2400" dirty="0" smtClean="0"/>
              <a:t>……   …..    ……..M</a:t>
            </a:r>
          </a:p>
          <a:p>
            <a:pPr marL="0" indent="0" algn="ctr">
              <a:buNone/>
            </a:pPr>
            <a:r>
              <a:rPr lang="en-GB" sz="2400" dirty="0" smtClean="0"/>
              <a:t>M……    …    .…   …….</a:t>
            </a:r>
            <a:r>
              <a:rPr lang="en-GB" sz="2400" dirty="0"/>
              <a:t>G</a:t>
            </a:r>
          </a:p>
        </p:txBody>
      </p:sp>
    </p:spTree>
    <p:extLst>
      <p:ext uri="{BB962C8B-B14F-4D97-AF65-F5344CB8AC3E}">
        <p14:creationId xmlns:p14="http://schemas.microsoft.com/office/powerpoint/2010/main" val="424314788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76673"/>
            <a:ext cx="8229600" cy="940966"/>
          </a:xfrm>
        </p:spPr>
        <p:txBody>
          <a:bodyPr/>
          <a:lstStyle/>
          <a:p>
            <a:pPr eaLnBrk="1" hangingPunct="1"/>
            <a:r>
              <a:rPr lang="en-US" sz="2800" dirty="0" smtClean="0"/>
              <a:t>What is the TOTAL number of letters in these Shakespeare plays beginning with M?</a:t>
            </a:r>
          </a:p>
        </p:txBody>
      </p:sp>
      <p:graphicFrame>
        <p:nvGraphicFramePr>
          <p:cNvPr id="369668" name="Group 4"/>
          <p:cNvGraphicFramePr>
            <a:graphicFrameLocks noGrp="1"/>
          </p:cNvGraphicFramePr>
          <p:nvPr>
            <p:ph sz="half" idx="2"/>
            <p:extLst>
              <p:ext uri="{D42A27DB-BD31-4B8C-83A1-F6EECF244321}">
                <p14:modId xmlns:p14="http://schemas.microsoft.com/office/powerpoint/2010/main" val="1667371647"/>
              </p:ext>
            </p:extLst>
          </p:nvPr>
        </p:nvGraphicFramePr>
        <p:xfrm>
          <a:off x="539750" y="3789363"/>
          <a:ext cx="8147050" cy="2590800"/>
        </p:xfrm>
        <a:graphic>
          <a:graphicData uri="http://schemas.openxmlformats.org/drawingml/2006/table">
            <a:tbl>
              <a:tblPr/>
              <a:tblGrid>
                <a:gridCol w="2520082"/>
                <a:gridCol w="5626968"/>
              </a:tblGrid>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87</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88</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89</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90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E</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None of these (91)</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Content Placeholder 1"/>
          <p:cNvSpPr>
            <a:spLocks noGrp="1"/>
          </p:cNvSpPr>
          <p:nvPr>
            <p:ph sz="half" idx="1"/>
          </p:nvPr>
        </p:nvSpPr>
        <p:spPr>
          <a:xfrm>
            <a:off x="457200" y="1340768"/>
            <a:ext cx="7859216" cy="2016225"/>
          </a:xfrm>
        </p:spPr>
        <p:txBody>
          <a:bodyPr/>
          <a:lstStyle/>
          <a:p>
            <a:pPr marL="0" indent="0" algn="ctr">
              <a:buNone/>
            </a:pPr>
            <a:r>
              <a:rPr lang="en-GB" sz="2400" dirty="0" smtClean="0"/>
              <a:t>MEASURE</a:t>
            </a:r>
            <a:r>
              <a:rPr lang="en-GB" sz="2400" dirty="0"/>
              <a:t> </a:t>
            </a:r>
            <a:r>
              <a:rPr lang="en-GB" sz="2400" dirty="0" smtClean="0"/>
              <a:t>FOR MEASURE   (17)</a:t>
            </a:r>
            <a:endParaRPr lang="en-GB" sz="2400" dirty="0" smtClean="0">
              <a:solidFill>
                <a:srgbClr val="FF0000"/>
              </a:solidFill>
            </a:endParaRPr>
          </a:p>
          <a:p>
            <a:pPr marL="0" indent="0" algn="ctr">
              <a:buNone/>
            </a:pPr>
            <a:r>
              <a:rPr lang="en-GB" sz="2400" dirty="0" smtClean="0"/>
              <a:t>MERCHANT OF VENICE  (16)</a:t>
            </a:r>
          </a:p>
          <a:p>
            <a:pPr marL="0" indent="0" algn="ctr">
              <a:buNone/>
            </a:pPr>
            <a:r>
              <a:rPr lang="en-GB" sz="2400" dirty="0" smtClean="0"/>
              <a:t>MERRY WIVES OF WINDSOR  (19)</a:t>
            </a:r>
          </a:p>
          <a:p>
            <a:pPr marL="0" indent="0" algn="ctr">
              <a:buNone/>
            </a:pPr>
            <a:r>
              <a:rPr lang="en-GB" sz="2400" dirty="0" smtClean="0"/>
              <a:t>MIDSUMMER NIGHTS DREAM  (20)</a:t>
            </a:r>
          </a:p>
          <a:p>
            <a:pPr marL="0" indent="0" algn="ctr">
              <a:buNone/>
            </a:pPr>
            <a:r>
              <a:rPr lang="en-GB" sz="2400" dirty="0" smtClean="0"/>
              <a:t>MUCH ADO ABOUT NOTHING  (19)</a:t>
            </a:r>
            <a:endParaRPr lang="en-GB" sz="2400" dirty="0"/>
          </a:p>
        </p:txBody>
      </p:sp>
    </p:spTree>
    <p:extLst>
      <p:ext uri="{BB962C8B-B14F-4D97-AF65-F5344CB8AC3E}">
        <p14:creationId xmlns:p14="http://schemas.microsoft.com/office/powerpoint/2010/main" val="215745053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498178"/>
          </a:xfrm>
        </p:spPr>
        <p:txBody>
          <a:bodyPr/>
          <a:lstStyle/>
          <a:p>
            <a:pPr eaLnBrk="1" hangingPunct="1"/>
            <a:r>
              <a:rPr lang="en-GB" sz="2800" dirty="0" smtClean="0"/>
              <a:t>5) Which of the following countries has 3 capital cities?</a:t>
            </a:r>
            <a:endParaRPr lang="en-US" sz="28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4095134712"/>
              </p:ext>
            </p:extLst>
          </p:nvPr>
        </p:nvGraphicFramePr>
        <p:xfrm>
          <a:off x="395288" y="2204863"/>
          <a:ext cx="8280400" cy="4103860"/>
        </p:xfrm>
        <a:graphic>
          <a:graphicData uri="http://schemas.openxmlformats.org/drawingml/2006/table">
            <a:tbl>
              <a:tblPr/>
              <a:tblGrid>
                <a:gridCol w="4140200"/>
                <a:gridCol w="4140200"/>
              </a:tblGrid>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Bolivia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Ivory Coast</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Nigeria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South Africa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Tanzania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3092941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426170"/>
          </a:xfrm>
        </p:spPr>
        <p:txBody>
          <a:bodyPr/>
          <a:lstStyle/>
          <a:p>
            <a:pPr eaLnBrk="1" hangingPunct="1"/>
            <a:r>
              <a:rPr lang="en-GB" sz="2800" dirty="0" smtClean="0"/>
              <a:t>Which of the following countries has 3 capital cities?</a:t>
            </a:r>
            <a:endParaRPr lang="en-US" sz="2800" dirty="0" smtClean="0">
              <a:solidFill>
                <a:srgbClr val="FF0000"/>
              </a:solidFill>
            </a:endParaRPr>
          </a:p>
        </p:txBody>
      </p:sp>
      <p:graphicFrame>
        <p:nvGraphicFramePr>
          <p:cNvPr id="332811" name="Group 11"/>
          <p:cNvGraphicFramePr>
            <a:graphicFrameLocks noGrp="1"/>
          </p:cNvGraphicFramePr>
          <p:nvPr>
            <p:extLst>
              <p:ext uri="{D42A27DB-BD31-4B8C-83A1-F6EECF244321}">
                <p14:modId xmlns:p14="http://schemas.microsoft.com/office/powerpoint/2010/main" val="3845848029"/>
              </p:ext>
            </p:extLst>
          </p:nvPr>
        </p:nvGraphicFramePr>
        <p:xfrm>
          <a:off x="395288" y="1556793"/>
          <a:ext cx="8280400" cy="4608510"/>
        </p:xfrm>
        <a:graphic>
          <a:graphicData uri="http://schemas.openxmlformats.org/drawingml/2006/table">
            <a:tbl>
              <a:tblPr/>
              <a:tblGrid>
                <a:gridCol w="2448520"/>
                <a:gridCol w="5831880"/>
              </a:tblGrid>
              <a:tr h="8816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Bolivia (La Paz &amp; Sucre)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84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Ivory Coast (Abidjan &amp; Yamoussoukro)</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6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Nigeria (Abuja &amp; Lagos)</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84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South Africa (Bloemfontein, Cape Town, Pretoria)</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84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Tanzania (Dar </a:t>
                      </a:r>
                      <a:r>
                        <a:rPr kumimoji="0" lang="en-GB" sz="2800" b="0" i="0" u="none" strike="noStrike" cap="none" normalizeH="0" baseline="0" dirty="0" err="1" smtClean="0">
                          <a:ln>
                            <a:noFill/>
                          </a:ln>
                          <a:solidFill>
                            <a:schemeClr val="tx1"/>
                          </a:solidFill>
                          <a:effectLst/>
                          <a:latin typeface="Arial" charset="0"/>
                          <a:cs typeface="Arial" charset="0"/>
                        </a:rPr>
                        <a:t>Es</a:t>
                      </a:r>
                      <a:r>
                        <a:rPr kumimoji="0" lang="en-GB" sz="2800" b="0" i="0" u="none" strike="noStrike" cap="none" normalizeH="0" baseline="0" dirty="0" smtClean="0">
                          <a:ln>
                            <a:noFill/>
                          </a:ln>
                          <a:solidFill>
                            <a:schemeClr val="tx1"/>
                          </a:solidFill>
                          <a:effectLst/>
                          <a:latin typeface="Arial" charset="0"/>
                          <a:cs typeface="Arial" charset="0"/>
                        </a:rPr>
                        <a:t> Salaam &amp; Dodoma)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2727030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3154362"/>
          </a:xfrm>
        </p:spPr>
        <p:txBody>
          <a:bodyPr/>
          <a:lstStyle/>
          <a:p>
            <a:pPr eaLnBrk="1" hangingPunct="1"/>
            <a:r>
              <a:rPr lang="en-GB" sz="1900" dirty="0" smtClean="0"/>
              <a:t>4) At 6’s and 7’s</a:t>
            </a:r>
            <a:br>
              <a:rPr lang="en-GB" sz="1900" dirty="0" smtClean="0"/>
            </a:br>
            <a:r>
              <a:rPr lang="en-GB" sz="1900" dirty="0" smtClean="0"/>
              <a:t>How many of the following are correct references to ‘at sixes and sevens’?</a:t>
            </a:r>
            <a:br>
              <a:rPr lang="en-GB" sz="1900" dirty="0" smtClean="0"/>
            </a:br>
            <a:r>
              <a:rPr lang="en-GB" sz="1900" dirty="0" smtClean="0"/>
              <a:t>1. An early French 2 dice game called Hazard because 6 and 7 are the most difficult numbers to get.</a:t>
            </a:r>
            <a:br>
              <a:rPr lang="en-GB" sz="1900" dirty="0" smtClean="0"/>
            </a:br>
            <a:r>
              <a:rPr lang="en-GB" sz="1900" dirty="0" smtClean="0"/>
              <a:t>2.Chaucer ‘set the world on 6 or 7’ meaning to risk ones life.</a:t>
            </a:r>
            <a:br>
              <a:rPr lang="en-GB" sz="1900" dirty="0" smtClean="0"/>
            </a:br>
            <a:r>
              <a:rPr lang="en-GB" sz="1900" dirty="0" smtClean="0"/>
              <a:t>3.In 1484 the Merchant Taylors and Skinners trading companies had their argument settled by agreeing to give dinner to the other on the 6</a:t>
            </a:r>
            <a:r>
              <a:rPr lang="en-GB" sz="1900" baseline="30000" dirty="0" smtClean="0"/>
              <a:t>th</a:t>
            </a:r>
            <a:r>
              <a:rPr lang="en-GB" sz="1900" dirty="0" smtClean="0"/>
              <a:t> and 7</a:t>
            </a:r>
            <a:r>
              <a:rPr lang="en-GB" sz="1900" baseline="30000" dirty="0" smtClean="0"/>
              <a:t>th</a:t>
            </a:r>
            <a:r>
              <a:rPr lang="en-GB" sz="1900" dirty="0" smtClean="0"/>
              <a:t> Feast days.</a:t>
            </a:r>
            <a:br>
              <a:rPr lang="en-GB" sz="1900" dirty="0" smtClean="0"/>
            </a:br>
            <a:r>
              <a:rPr lang="en-GB" sz="1900" dirty="0" smtClean="0"/>
              <a:t>4.In the early 1960s Harold Macmillan was in a quandary as to whether to join the EEC 6 or the EFTA 7.</a:t>
            </a:r>
            <a:br>
              <a:rPr lang="en-GB" sz="1900" dirty="0" smtClean="0"/>
            </a:br>
            <a:r>
              <a:rPr lang="en-GB" sz="1900" dirty="0" smtClean="0"/>
              <a:t>(European Economic Community/European Free Trade </a:t>
            </a:r>
            <a:r>
              <a:rPr lang="en-GB" sz="1900" dirty="0" err="1" smtClean="0"/>
              <a:t>Assoc</a:t>
            </a:r>
            <a:r>
              <a:rPr lang="en-GB" sz="1900" dirty="0"/>
              <a:t>)</a:t>
            </a:r>
            <a:endParaRPr lang="en-US" sz="19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834067495"/>
              </p:ext>
            </p:extLst>
          </p:nvPr>
        </p:nvGraphicFramePr>
        <p:xfrm>
          <a:off x="395288" y="3717922"/>
          <a:ext cx="8280400" cy="2590800"/>
        </p:xfrm>
        <a:graphic>
          <a:graphicData uri="http://schemas.openxmlformats.org/drawingml/2006/table">
            <a:tbl>
              <a:tblPr/>
              <a:tblGrid>
                <a:gridCol w="4140200"/>
                <a:gridCol w="4140200"/>
              </a:tblGrid>
              <a:tr h="431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48198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Wimbledon Ladies Singles Champions</a:t>
            </a:r>
            <a:br>
              <a:rPr lang="en-GB" sz="2800" dirty="0" smtClean="0"/>
            </a:br>
            <a:r>
              <a:rPr lang="en-GB" sz="2800" dirty="0" smtClean="0"/>
              <a:t>10 pts per competitor (Bonus 10 pts for Country)</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4858265"/>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15 (1977)</a:t>
                      </a:r>
                      <a:endParaRPr lang="en-GB" dirty="0"/>
                    </a:p>
                  </a:txBody>
                  <a:tcPr/>
                </a:tc>
                <a:tc>
                  <a:txBody>
                    <a:bodyPr/>
                    <a:lstStyle/>
                    <a:p>
                      <a:pPr algn="ctr"/>
                      <a:r>
                        <a:rPr lang="en-GB" dirty="0" smtClean="0"/>
                        <a:t>16 (1975)</a:t>
                      </a:r>
                      <a:endParaRPr lang="en-GB" dirty="0"/>
                    </a:p>
                  </a:txBody>
                  <a:tcPr/>
                </a:tc>
              </a:tr>
            </a:tbl>
          </a:graphicData>
        </a:graphic>
      </p:graphicFrame>
      <p:pic>
        <p:nvPicPr>
          <p:cNvPr id="9218" name="Picture 2" descr="C:\Users\john\Desktop\billie je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42377"/>
            <a:ext cx="2952328" cy="291896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john\Desktop\virgi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 y="2159311"/>
            <a:ext cx="3637506" cy="228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3154362"/>
          </a:xfrm>
        </p:spPr>
        <p:txBody>
          <a:bodyPr/>
          <a:lstStyle/>
          <a:p>
            <a:pPr eaLnBrk="1" hangingPunct="1"/>
            <a:r>
              <a:rPr lang="en-GB" sz="1900" dirty="0" smtClean="0"/>
              <a:t>At 6’s and 7’s</a:t>
            </a:r>
            <a:br>
              <a:rPr lang="en-GB" sz="1900" dirty="0" smtClean="0"/>
            </a:br>
            <a:r>
              <a:rPr lang="en-GB" sz="1900" dirty="0" smtClean="0"/>
              <a:t>How many of the following are correct references to ‘at sixes and sevens’?</a:t>
            </a:r>
            <a:br>
              <a:rPr lang="en-GB" sz="1900" dirty="0" smtClean="0"/>
            </a:br>
            <a:r>
              <a:rPr lang="en-GB" sz="1900" dirty="0" smtClean="0"/>
              <a:t>1. An early French 2 dice game called Hazard because 6 and 7 are the most difficult numbers to get.</a:t>
            </a:r>
            <a:br>
              <a:rPr lang="en-GB" sz="1900" dirty="0" smtClean="0"/>
            </a:br>
            <a:r>
              <a:rPr lang="en-GB" sz="1900" dirty="0" smtClean="0">
                <a:solidFill>
                  <a:srgbClr val="FF0000"/>
                </a:solidFill>
              </a:rPr>
              <a:t>2.Chaucer ‘set the world on 6 or 7’ meaning to risk ones life.</a:t>
            </a:r>
            <a:br>
              <a:rPr lang="en-GB" sz="1900" dirty="0" smtClean="0">
                <a:solidFill>
                  <a:srgbClr val="FF0000"/>
                </a:solidFill>
              </a:rPr>
            </a:br>
            <a:r>
              <a:rPr lang="en-GB" sz="1900" dirty="0" smtClean="0">
                <a:solidFill>
                  <a:srgbClr val="FF0000"/>
                </a:solidFill>
              </a:rPr>
              <a:t>3.In 1484 the Merchant Taylors and Skinners trading companies had their argument settled by agreeing to give dinner to the other on the 6</a:t>
            </a:r>
            <a:r>
              <a:rPr lang="en-GB" sz="1900" baseline="30000" dirty="0" smtClean="0">
                <a:solidFill>
                  <a:srgbClr val="FF0000"/>
                </a:solidFill>
              </a:rPr>
              <a:t>th</a:t>
            </a:r>
            <a:r>
              <a:rPr lang="en-GB" sz="1900" dirty="0" smtClean="0">
                <a:solidFill>
                  <a:srgbClr val="FF0000"/>
                </a:solidFill>
              </a:rPr>
              <a:t> and 7</a:t>
            </a:r>
            <a:r>
              <a:rPr lang="en-GB" sz="1900" baseline="30000" dirty="0" smtClean="0">
                <a:solidFill>
                  <a:srgbClr val="FF0000"/>
                </a:solidFill>
              </a:rPr>
              <a:t>th</a:t>
            </a:r>
            <a:r>
              <a:rPr lang="en-GB" sz="1900" dirty="0" smtClean="0">
                <a:solidFill>
                  <a:srgbClr val="FF0000"/>
                </a:solidFill>
              </a:rPr>
              <a:t> Feast days.</a:t>
            </a:r>
            <a:br>
              <a:rPr lang="en-GB" sz="1900" dirty="0" smtClean="0">
                <a:solidFill>
                  <a:srgbClr val="FF0000"/>
                </a:solidFill>
              </a:rPr>
            </a:br>
            <a:r>
              <a:rPr lang="en-GB" sz="1900" dirty="0" smtClean="0">
                <a:solidFill>
                  <a:srgbClr val="FF0000"/>
                </a:solidFill>
              </a:rPr>
              <a:t>4.In the early 1960s Harold Macmillan was in a quandary as to whether to join the EEC 6 or the EFTA 7.</a:t>
            </a:r>
            <a:r>
              <a:rPr lang="en-GB" sz="1900" dirty="0" smtClean="0"/>
              <a:t/>
            </a:r>
            <a:br>
              <a:rPr lang="en-GB" sz="1900" dirty="0" smtClean="0"/>
            </a:br>
            <a:r>
              <a:rPr lang="en-GB" sz="1900" dirty="0" smtClean="0"/>
              <a:t>(European Economic Community/European Free Trade </a:t>
            </a:r>
            <a:r>
              <a:rPr lang="en-GB" sz="1900" dirty="0" err="1" smtClean="0"/>
              <a:t>Assoc</a:t>
            </a:r>
            <a:r>
              <a:rPr lang="en-GB" sz="1900" dirty="0"/>
              <a:t>)</a:t>
            </a:r>
            <a:endParaRPr lang="en-US" sz="19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583937913"/>
              </p:ext>
            </p:extLst>
          </p:nvPr>
        </p:nvGraphicFramePr>
        <p:xfrm>
          <a:off x="395288" y="3717922"/>
          <a:ext cx="8280400" cy="2590800"/>
        </p:xfrm>
        <a:graphic>
          <a:graphicData uri="http://schemas.openxmlformats.org/drawingml/2006/table">
            <a:tbl>
              <a:tblPr/>
              <a:tblGrid>
                <a:gridCol w="4140200"/>
                <a:gridCol w="4140200"/>
              </a:tblGrid>
              <a:tr h="431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3</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5743868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498178"/>
          </a:xfrm>
        </p:spPr>
        <p:txBody>
          <a:bodyPr/>
          <a:lstStyle/>
          <a:p>
            <a:pPr eaLnBrk="1" hangingPunct="1"/>
            <a:r>
              <a:rPr lang="en-GB" sz="2800" dirty="0" smtClean="0"/>
              <a:t>3) How many of the 18 First Class Cricket counties are Shire counties?</a:t>
            </a:r>
            <a:endParaRPr lang="en-US" sz="28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2119156347"/>
              </p:ext>
            </p:extLst>
          </p:nvPr>
        </p:nvGraphicFramePr>
        <p:xfrm>
          <a:off x="395288" y="3501007"/>
          <a:ext cx="8280400" cy="2807715"/>
        </p:xfrm>
        <a:graphic>
          <a:graphicData uri="http://schemas.openxmlformats.org/drawingml/2006/table">
            <a:tbl>
              <a:tblPr/>
              <a:tblGrid>
                <a:gridCol w="4140200"/>
                <a:gridCol w="4140200"/>
              </a:tblGrid>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7</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9</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11</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50" name="Picture 2" descr="C:\Users\john\Desktop\cric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451" y="1556793"/>
            <a:ext cx="1635866"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35974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498178"/>
          </a:xfrm>
        </p:spPr>
        <p:txBody>
          <a:bodyPr/>
          <a:lstStyle/>
          <a:p>
            <a:pPr eaLnBrk="1" hangingPunct="1"/>
            <a:r>
              <a:rPr lang="en-US" sz="2800" dirty="0" smtClean="0"/>
              <a:t>How many of the 18 First Class Cricket counties are Shire counties?</a:t>
            </a:r>
          </a:p>
        </p:txBody>
      </p:sp>
      <p:graphicFrame>
        <p:nvGraphicFramePr>
          <p:cNvPr id="332811" name="Group 11"/>
          <p:cNvGraphicFramePr>
            <a:graphicFrameLocks noGrp="1"/>
          </p:cNvGraphicFramePr>
          <p:nvPr>
            <p:extLst>
              <p:ext uri="{D42A27DB-BD31-4B8C-83A1-F6EECF244321}">
                <p14:modId xmlns:p14="http://schemas.microsoft.com/office/powerpoint/2010/main" val="366499726"/>
              </p:ext>
            </p:extLst>
          </p:nvPr>
        </p:nvGraphicFramePr>
        <p:xfrm>
          <a:off x="395288" y="1628801"/>
          <a:ext cx="8280400" cy="2664295"/>
        </p:xfrm>
        <a:graphic>
          <a:graphicData uri="http://schemas.openxmlformats.org/drawingml/2006/table">
            <a:tbl>
              <a:tblPr/>
              <a:tblGrid>
                <a:gridCol w="4140200"/>
                <a:gridCol w="4140200"/>
              </a:tblGrid>
              <a:tr h="5328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7</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28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28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28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28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755576" y="4797152"/>
            <a:ext cx="7848872" cy="1200329"/>
          </a:xfrm>
          <a:prstGeom prst="rect">
            <a:avLst/>
          </a:prstGeom>
          <a:noFill/>
        </p:spPr>
        <p:txBody>
          <a:bodyPr wrap="square" rtlCol="0">
            <a:spAutoFit/>
          </a:bodyPr>
          <a:lstStyle/>
          <a:p>
            <a:pPr algn="ctr"/>
            <a:r>
              <a:rPr lang="en-GB" sz="2400" dirty="0" smtClean="0"/>
              <a:t>Derbyshire, Gloucestershire, Hampshire, Lancashire, Leicestershire, Northamptonshire, Nottinghamshire, Warwickshire, Worcestershire, Yorkshire</a:t>
            </a:r>
            <a:endParaRPr lang="en-GB" sz="2400" dirty="0"/>
          </a:p>
        </p:txBody>
      </p:sp>
    </p:spTree>
    <p:extLst>
      <p:ext uri="{BB962C8B-B14F-4D97-AF65-F5344CB8AC3E}">
        <p14:creationId xmlns:p14="http://schemas.microsoft.com/office/powerpoint/2010/main" val="354935974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57200" y="404665"/>
            <a:ext cx="8229600" cy="864096"/>
          </a:xfrm>
        </p:spPr>
        <p:txBody>
          <a:bodyPr/>
          <a:lstStyle/>
          <a:p>
            <a:pPr eaLnBrk="1" hangingPunct="1"/>
            <a:r>
              <a:rPr lang="en-GB" sz="2400" dirty="0" smtClean="0"/>
              <a:t>2) Which university won the first University Challenge title in 1963?</a:t>
            </a:r>
          </a:p>
        </p:txBody>
      </p:sp>
      <p:graphicFrame>
        <p:nvGraphicFramePr>
          <p:cNvPr id="347139" name="Group 3"/>
          <p:cNvGraphicFramePr>
            <a:graphicFrameLocks noGrp="1"/>
          </p:cNvGraphicFramePr>
          <p:nvPr>
            <p:ph idx="1"/>
            <p:extLst>
              <p:ext uri="{D42A27DB-BD31-4B8C-83A1-F6EECF244321}">
                <p14:modId xmlns:p14="http://schemas.microsoft.com/office/powerpoint/2010/main" val="1616408307"/>
              </p:ext>
            </p:extLst>
          </p:nvPr>
        </p:nvGraphicFramePr>
        <p:xfrm>
          <a:off x="457200" y="3140968"/>
          <a:ext cx="8229600" cy="3024335"/>
        </p:xfrm>
        <a:graphic>
          <a:graphicData uri="http://schemas.openxmlformats.org/drawingml/2006/table">
            <a:tbl>
              <a:tblPr/>
              <a:tblGrid>
                <a:gridCol w="2170113"/>
                <a:gridCol w="6059487"/>
              </a:tblGrid>
              <a:tr h="5580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Balliol College Oxford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5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Keele</a:t>
                      </a:r>
                      <a:r>
                        <a:rPr kumimoji="0" lang="en-GB" sz="2800" b="0" i="0" u="none" strike="noStrike" cap="none" normalizeH="0" baseline="0" dirty="0" smtClean="0">
                          <a:ln>
                            <a:noFill/>
                          </a:ln>
                          <a:solidFill>
                            <a:schemeClr val="tx1"/>
                          </a:solidFill>
                          <a:effectLst/>
                          <a:latin typeface="Arial" charset="0"/>
                          <a:cs typeface="Arial" charset="0"/>
                        </a:rPr>
                        <a:t> University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Leicester University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Magdalen College Oxford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New College Oxford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Picture 2" descr="C:\Users\john\Desktop\university challe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340768"/>
            <a:ext cx="282892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147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7138"/>
                                        </p:tgtEl>
                                        <p:attrNameLst>
                                          <p:attrName>style.visibility</p:attrName>
                                        </p:attrNameLst>
                                      </p:cBhvr>
                                      <p:to>
                                        <p:strVal val="visible"/>
                                      </p:to>
                                    </p:set>
                                    <p:animEffect transition="in" filter="fade">
                                      <p:cBhvr>
                                        <p:cTn id="7" dur="2000"/>
                                        <p:tgtEl>
                                          <p:spTgt spid="3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57200" y="404665"/>
            <a:ext cx="8229600" cy="864096"/>
          </a:xfrm>
        </p:spPr>
        <p:txBody>
          <a:bodyPr/>
          <a:lstStyle/>
          <a:p>
            <a:pPr eaLnBrk="1" hangingPunct="1"/>
            <a:r>
              <a:rPr lang="en-GB" sz="2400" dirty="0" smtClean="0"/>
              <a:t>Which university won the first University Challenge title in 1963?</a:t>
            </a:r>
          </a:p>
        </p:txBody>
      </p:sp>
      <p:graphicFrame>
        <p:nvGraphicFramePr>
          <p:cNvPr id="347139" name="Group 3"/>
          <p:cNvGraphicFramePr>
            <a:graphicFrameLocks noGrp="1"/>
          </p:cNvGraphicFramePr>
          <p:nvPr>
            <p:ph idx="1"/>
            <p:extLst>
              <p:ext uri="{D42A27DB-BD31-4B8C-83A1-F6EECF244321}">
                <p14:modId xmlns:p14="http://schemas.microsoft.com/office/powerpoint/2010/main" val="3105228290"/>
              </p:ext>
            </p:extLst>
          </p:nvPr>
        </p:nvGraphicFramePr>
        <p:xfrm>
          <a:off x="457200" y="3140969"/>
          <a:ext cx="8229600" cy="2720711"/>
        </p:xfrm>
        <a:graphic>
          <a:graphicData uri="http://schemas.openxmlformats.org/drawingml/2006/table">
            <a:tbl>
              <a:tblPr/>
              <a:tblGrid>
                <a:gridCol w="2170113"/>
                <a:gridCol w="6059487"/>
              </a:tblGrid>
              <a:tr h="6480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Balliol College Oxford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Keele</a:t>
                      </a:r>
                      <a:r>
                        <a:rPr kumimoji="0" lang="en-GB" sz="2800" b="0" i="0" u="none" strike="noStrike" cap="none" normalizeH="0" baseline="0" dirty="0" smtClean="0">
                          <a:ln>
                            <a:noFill/>
                          </a:ln>
                          <a:solidFill>
                            <a:schemeClr val="tx1"/>
                          </a:solidFill>
                          <a:effectLst/>
                          <a:latin typeface="Arial" charset="0"/>
                          <a:cs typeface="Arial" charset="0"/>
                        </a:rPr>
                        <a:t> University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3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Leicester University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3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Magdalen College Oxford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3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New College Oxford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50" name="Picture 2" descr="C:\Users\john\Desktop\university challe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396" y="1340768"/>
            <a:ext cx="282892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735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7138"/>
                                        </p:tgtEl>
                                        <p:attrNameLst>
                                          <p:attrName>style.visibility</p:attrName>
                                        </p:attrNameLst>
                                      </p:cBhvr>
                                      <p:to>
                                        <p:strVal val="visible"/>
                                      </p:to>
                                    </p:set>
                                    <p:animEffect transition="in" filter="fade">
                                      <p:cBhvr>
                                        <p:cTn id="7" dur="2000"/>
                                        <p:tgtEl>
                                          <p:spTgt spid="3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1) If the politicians below were listed in age order, who would be in the middle?</a:t>
            </a:r>
            <a:br>
              <a:rPr lang="en-GB" sz="2400" dirty="0" smtClean="0"/>
            </a:br>
            <a:r>
              <a:rPr lang="en-GB" sz="2400" dirty="0" smtClean="0"/>
              <a:t/>
            </a:r>
            <a:br>
              <a:rPr lang="en-GB" sz="2400" dirty="0" smtClean="0"/>
            </a:b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2532313241"/>
              </p:ext>
            </p:extLst>
          </p:nvPr>
        </p:nvGraphicFramePr>
        <p:xfrm>
          <a:off x="457200" y="3429000"/>
          <a:ext cx="8229600" cy="2697164"/>
        </p:xfrm>
        <a:graphic>
          <a:graphicData uri="http://schemas.openxmlformats.org/drawingml/2006/table">
            <a:tbl>
              <a:tblPr/>
              <a:tblGrid>
                <a:gridCol w="2170113"/>
                <a:gridCol w="6059487"/>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David </a:t>
                      </a:r>
                      <a:r>
                        <a:rPr kumimoji="0" lang="en-GB" sz="2800" b="0" i="0" u="none" strike="noStrike" cap="none" normalizeH="0" baseline="0" dirty="0" err="1" smtClean="0">
                          <a:ln>
                            <a:noFill/>
                          </a:ln>
                          <a:solidFill>
                            <a:schemeClr val="tx1"/>
                          </a:solidFill>
                          <a:effectLst/>
                          <a:latin typeface="Arial" charset="0"/>
                          <a:cs typeface="Arial" charset="0"/>
                        </a:rPr>
                        <a:t>Miliband</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Ed </a:t>
                      </a:r>
                      <a:r>
                        <a:rPr kumimoji="0" lang="en-GB" sz="2800" b="0" i="0" u="none" strike="noStrike" cap="none" normalizeH="0" baseline="0" dirty="0" err="1" smtClean="0">
                          <a:ln>
                            <a:noFill/>
                          </a:ln>
                          <a:solidFill>
                            <a:schemeClr val="tx1"/>
                          </a:solidFill>
                          <a:effectLst/>
                          <a:latin typeface="Arial" charset="0"/>
                          <a:cs typeface="Arial" charset="0"/>
                        </a:rPr>
                        <a:t>Miliband</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Nick Clegg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George Osborne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David Cameron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john\Desktop\dmilib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1247775"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Desktop\emilib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542" y="1772816"/>
            <a:ext cx="1685925"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hn\Desktop\cleg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764095"/>
            <a:ext cx="1368152" cy="13402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hn\Desktop\osbor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772816"/>
            <a:ext cx="1523839" cy="13315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hn\Desktop\camer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1772817"/>
            <a:ext cx="1523687" cy="133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446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If the Politicians listed below were placed in age order, who would be in the middle?</a:t>
            </a:r>
            <a:br>
              <a:rPr lang="en-GB" sz="2400" dirty="0" smtClean="0"/>
            </a:br>
            <a:endParaRPr lang="en-GB" sz="2400" dirty="0" smtClean="0">
              <a:solidFill>
                <a:srgbClr val="FF0000"/>
              </a:solidFill>
            </a:endParaRPr>
          </a:p>
        </p:txBody>
      </p:sp>
      <p:graphicFrame>
        <p:nvGraphicFramePr>
          <p:cNvPr id="357379" name="Group 3"/>
          <p:cNvGraphicFramePr>
            <a:graphicFrameLocks noGrp="1"/>
          </p:cNvGraphicFramePr>
          <p:nvPr>
            <p:ph idx="1"/>
            <p:extLst>
              <p:ext uri="{D42A27DB-BD31-4B8C-83A1-F6EECF244321}">
                <p14:modId xmlns:p14="http://schemas.microsoft.com/office/powerpoint/2010/main" val="1321105435"/>
              </p:ext>
            </p:extLst>
          </p:nvPr>
        </p:nvGraphicFramePr>
        <p:xfrm>
          <a:off x="457200" y="2132856"/>
          <a:ext cx="8229600" cy="3456384"/>
        </p:xfrm>
        <a:graphic>
          <a:graphicData uri="http://schemas.openxmlformats.org/drawingml/2006/table">
            <a:tbl>
              <a:tblPr/>
              <a:tblGrid>
                <a:gridCol w="2170113"/>
                <a:gridCol w="6059487"/>
              </a:tblGrid>
              <a:tr h="72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David </a:t>
                      </a:r>
                      <a:r>
                        <a:rPr kumimoji="0" lang="en-GB" sz="2800" b="0" i="0" u="none" strike="noStrike" cap="none" normalizeH="0" baseline="0" dirty="0" err="1" smtClean="0">
                          <a:ln>
                            <a:noFill/>
                          </a:ln>
                          <a:solidFill>
                            <a:schemeClr val="tx1"/>
                          </a:solidFill>
                          <a:effectLst/>
                          <a:latin typeface="Arial" charset="0"/>
                          <a:cs typeface="Arial" charset="0"/>
                        </a:rPr>
                        <a:t>Miliband</a:t>
                      </a:r>
                      <a:r>
                        <a:rPr kumimoji="0" lang="en-GB" sz="2800" b="0" i="0" u="none" strike="noStrike" cap="none" normalizeH="0" baseline="0" dirty="0" smtClean="0">
                          <a:ln>
                            <a:noFill/>
                          </a:ln>
                          <a:solidFill>
                            <a:schemeClr val="tx1"/>
                          </a:solidFill>
                          <a:effectLst/>
                          <a:latin typeface="Arial" charset="0"/>
                          <a:cs typeface="Arial" charset="0"/>
                        </a:rPr>
                        <a:t>  15/7/1965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Ed </a:t>
                      </a:r>
                      <a:r>
                        <a:rPr kumimoji="0" lang="en-GB" sz="2800" b="0" i="0" u="none" strike="noStrike" cap="none" normalizeH="0" baseline="0" dirty="0" err="1" smtClean="0">
                          <a:ln>
                            <a:noFill/>
                          </a:ln>
                          <a:solidFill>
                            <a:schemeClr val="tx1"/>
                          </a:solidFill>
                          <a:effectLst/>
                          <a:latin typeface="Arial" charset="0"/>
                          <a:cs typeface="Arial" charset="0"/>
                        </a:rPr>
                        <a:t>Miliband</a:t>
                      </a:r>
                      <a:r>
                        <a:rPr kumimoji="0" lang="en-GB" sz="2800" b="0" i="0" u="none" strike="noStrike" cap="none" normalizeH="0" baseline="0" dirty="0" smtClean="0">
                          <a:ln>
                            <a:noFill/>
                          </a:ln>
                          <a:solidFill>
                            <a:schemeClr val="tx1"/>
                          </a:solidFill>
                          <a:effectLst/>
                          <a:latin typeface="Arial" charset="0"/>
                          <a:cs typeface="Arial" charset="0"/>
                        </a:rPr>
                        <a:t>   24/12/1969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Nick Clegg     7/1/1967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George Osborne   23/5/1971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David Cameron  9/10/1966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65329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That’s all folks</a:t>
            </a:r>
            <a:endParaRPr lang="en-GB" dirty="0"/>
          </a:p>
        </p:txBody>
      </p:sp>
      <p:sp>
        <p:nvSpPr>
          <p:cNvPr id="3" name="Content Placeholder 2"/>
          <p:cNvSpPr>
            <a:spLocks noGrp="1"/>
          </p:cNvSpPr>
          <p:nvPr>
            <p:ph sz="half" idx="1"/>
          </p:nvPr>
        </p:nvSpPr>
        <p:spPr/>
        <p:txBody>
          <a:bodyPr/>
          <a:lstStyle/>
          <a:p>
            <a:pPr marL="0" indent="0">
              <a:buNone/>
            </a:pPr>
            <a:r>
              <a:rPr lang="en-GB" dirty="0" smtClean="0"/>
              <a:t>Did you manage to beat the target of 10,000 points?</a:t>
            </a:r>
          </a:p>
          <a:p>
            <a:pPr marL="0" indent="0">
              <a:buNone/>
            </a:pPr>
            <a:r>
              <a:rPr lang="en-GB" dirty="0" smtClean="0"/>
              <a:t>If so, well done!</a:t>
            </a:r>
            <a:endParaRPr lang="en-GB" dirty="0"/>
          </a:p>
        </p:txBody>
      </p:sp>
      <p:sp>
        <p:nvSpPr>
          <p:cNvPr id="4" name="Content Placeholder 3"/>
          <p:cNvSpPr>
            <a:spLocks noGrp="1"/>
          </p:cNvSpPr>
          <p:nvPr>
            <p:ph sz="half" idx="2"/>
          </p:nvPr>
        </p:nvSpPr>
        <p:spPr/>
        <p:txBody>
          <a:bodyPr/>
          <a:lstStyle/>
          <a:p>
            <a:pPr marL="0" indent="0">
              <a:buNone/>
            </a:pPr>
            <a:r>
              <a:rPr lang="en-GB" dirty="0" smtClean="0"/>
              <a:t>If not, then why not try some of the other quizzes on this website?</a:t>
            </a:r>
            <a:endParaRPr lang="en-GB" dirty="0"/>
          </a:p>
        </p:txBody>
      </p:sp>
    </p:spTree>
    <p:extLst>
      <p:ext uri="{BB962C8B-B14F-4D97-AF65-F5344CB8AC3E}">
        <p14:creationId xmlns:p14="http://schemas.microsoft.com/office/powerpoint/2010/main" val="1645120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Wimbledon Ladies Singles Champions</a:t>
            </a:r>
            <a:br>
              <a:rPr lang="en-GB" sz="2800" dirty="0" smtClean="0"/>
            </a:br>
            <a:r>
              <a:rPr lang="en-GB" sz="2800" dirty="0" smtClean="0"/>
              <a:t>10 pts per competitor (Bonus 10 pts for Country)</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9100773"/>
              </p:ext>
            </p:extLst>
          </p:nvPr>
        </p:nvGraphicFramePr>
        <p:xfrm>
          <a:off x="457200" y="1600200"/>
          <a:ext cx="8229600" cy="4028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17 (1970)</a:t>
                      </a:r>
                      <a:endParaRPr lang="en-GB" dirty="0"/>
                    </a:p>
                  </a:txBody>
                  <a:tcPr/>
                </a:tc>
                <a:tc>
                  <a:txBody>
                    <a:bodyPr/>
                    <a:lstStyle/>
                    <a:p>
                      <a:pPr algn="ctr"/>
                      <a:r>
                        <a:rPr lang="en-GB" dirty="0" smtClean="0"/>
                        <a:t>18 (1969)</a:t>
                      </a:r>
                      <a:endParaRPr lang="en-GB" dirty="0"/>
                    </a:p>
                  </a:txBody>
                  <a:tcPr/>
                </a:tc>
              </a:tr>
            </a:tbl>
          </a:graphicData>
        </a:graphic>
      </p:graphicFrame>
      <p:pic>
        <p:nvPicPr>
          <p:cNvPr id="11266" name="Picture 2" descr="C:\Users\john\Desktop\a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945603"/>
            <a:ext cx="2838675" cy="289939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john\Desktop\margar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38" y="2039229"/>
            <a:ext cx="3231132" cy="271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Wimbledon Ladies Singles Champions</a:t>
            </a:r>
            <a:br>
              <a:rPr lang="en-GB" sz="2800" dirty="0" smtClean="0"/>
            </a:br>
            <a:r>
              <a:rPr lang="en-GB" sz="2800" dirty="0" smtClean="0"/>
              <a:t>10 pts per competitor (Bonus 10 pts for Country)</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5946625"/>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19 (1964)</a:t>
                      </a:r>
                      <a:endParaRPr lang="en-GB" dirty="0"/>
                    </a:p>
                  </a:txBody>
                  <a:tcPr/>
                </a:tc>
                <a:tc>
                  <a:txBody>
                    <a:bodyPr/>
                    <a:lstStyle/>
                    <a:p>
                      <a:pPr algn="ctr"/>
                      <a:r>
                        <a:rPr lang="en-GB" dirty="0" smtClean="0"/>
                        <a:t>20 (1962)</a:t>
                      </a:r>
                      <a:endParaRPr lang="en-GB" dirty="0"/>
                    </a:p>
                  </a:txBody>
                  <a:tcPr/>
                </a:tc>
              </a:tr>
            </a:tbl>
          </a:graphicData>
        </a:graphic>
      </p:graphicFrame>
      <p:pic>
        <p:nvPicPr>
          <p:cNvPr id="10242" name="Picture 2" descr="C:\Users\john\Desktop\bue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45694"/>
            <a:ext cx="2336279" cy="292432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john\Desktop\ka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885951"/>
            <a:ext cx="2952328" cy="288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check on your answers</a:t>
            </a:r>
            <a:endParaRPr lang="en-GB" dirty="0"/>
          </a:p>
        </p:txBody>
      </p:sp>
      <p:sp>
        <p:nvSpPr>
          <p:cNvPr id="3" name="Content Placeholder 2"/>
          <p:cNvSpPr>
            <a:spLocks noGrp="1"/>
          </p:cNvSpPr>
          <p:nvPr>
            <p:ph idx="1"/>
          </p:nvPr>
        </p:nvSpPr>
        <p:spPr/>
        <p:txBody>
          <a:bodyPr/>
          <a:lstStyle/>
          <a:p>
            <a:endParaRPr lang="en-GB" dirty="0" smtClean="0"/>
          </a:p>
          <a:p>
            <a:r>
              <a:rPr lang="en-GB" dirty="0" smtClean="0"/>
              <a:t>Have you noted your answers to all 20 former Champions, and have you tried for a bonus by noting the countries of the ones you recognise?</a:t>
            </a:r>
            <a:endParaRPr lang="en-GB" dirty="0"/>
          </a:p>
        </p:txBody>
      </p:sp>
    </p:spTree>
    <p:extLst>
      <p:ext uri="{BB962C8B-B14F-4D97-AF65-F5344CB8AC3E}">
        <p14:creationId xmlns:p14="http://schemas.microsoft.com/office/powerpoint/2010/main" val="112876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10 pts per competitor + 10 pts per country</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8788759"/>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658416"/>
                <a:gridCol w="1944216"/>
                <a:gridCol w="1512168"/>
                <a:gridCol w="576064"/>
                <a:gridCol w="2160240"/>
                <a:gridCol w="1378496"/>
              </a:tblGrid>
              <a:tr h="370840">
                <a:tc>
                  <a:txBody>
                    <a:bodyPr/>
                    <a:lstStyle/>
                    <a:p>
                      <a:pPr algn="ctr"/>
                      <a:r>
                        <a:rPr lang="en-GB" dirty="0" smtClean="0"/>
                        <a:t>1</a:t>
                      </a:r>
                      <a:endParaRPr lang="en-GB" dirty="0"/>
                    </a:p>
                  </a:txBody>
                  <a:tcPr/>
                </a:tc>
                <a:tc>
                  <a:txBody>
                    <a:bodyPr/>
                    <a:lstStyle/>
                    <a:p>
                      <a:pPr algn="ctr"/>
                      <a:r>
                        <a:rPr lang="en-GB" dirty="0" smtClean="0"/>
                        <a:t>Petra</a:t>
                      </a:r>
                      <a:r>
                        <a:rPr lang="en-GB" baseline="0" dirty="0" smtClean="0"/>
                        <a:t> </a:t>
                      </a:r>
                      <a:r>
                        <a:rPr lang="en-GB" baseline="0" dirty="0" err="1" smtClean="0"/>
                        <a:t>Kvitova</a:t>
                      </a:r>
                      <a:endParaRPr lang="en-GB" dirty="0"/>
                    </a:p>
                  </a:txBody>
                  <a:tcPr/>
                </a:tc>
                <a:tc>
                  <a:txBody>
                    <a:bodyPr/>
                    <a:lstStyle/>
                    <a:p>
                      <a:pPr algn="ctr"/>
                      <a:r>
                        <a:rPr lang="en-GB" dirty="0" smtClean="0"/>
                        <a:t>Czech</a:t>
                      </a:r>
                      <a:r>
                        <a:rPr lang="en-GB" baseline="0" dirty="0" smtClean="0"/>
                        <a:t> Rep.</a:t>
                      </a:r>
                      <a:endParaRPr lang="en-GB" dirty="0"/>
                    </a:p>
                  </a:txBody>
                  <a:tcPr/>
                </a:tc>
                <a:tc>
                  <a:txBody>
                    <a:bodyPr/>
                    <a:lstStyle/>
                    <a:p>
                      <a:pPr algn="ctr"/>
                      <a:r>
                        <a:rPr lang="en-GB" dirty="0" smtClean="0"/>
                        <a:t>11</a:t>
                      </a:r>
                      <a:endParaRPr lang="en-GB" dirty="0"/>
                    </a:p>
                  </a:txBody>
                  <a:tcPr/>
                </a:tc>
                <a:tc>
                  <a:txBody>
                    <a:bodyPr/>
                    <a:lstStyle/>
                    <a:p>
                      <a:pPr algn="ctr"/>
                      <a:r>
                        <a:rPr lang="en-GB" dirty="0" smtClean="0"/>
                        <a:t>Steffi</a:t>
                      </a:r>
                      <a:r>
                        <a:rPr lang="en-GB" baseline="0" dirty="0" smtClean="0"/>
                        <a:t> Graff</a:t>
                      </a:r>
                      <a:endParaRPr lang="en-GB" dirty="0"/>
                    </a:p>
                  </a:txBody>
                  <a:tcPr/>
                </a:tc>
                <a:tc>
                  <a:txBody>
                    <a:bodyPr/>
                    <a:lstStyle/>
                    <a:p>
                      <a:pPr algn="ctr"/>
                      <a:r>
                        <a:rPr lang="en-GB" dirty="0" smtClean="0"/>
                        <a:t>Germany</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Marion</a:t>
                      </a:r>
                      <a:r>
                        <a:rPr lang="en-GB" baseline="0" dirty="0" smtClean="0"/>
                        <a:t> </a:t>
                      </a:r>
                      <a:r>
                        <a:rPr lang="en-GB" baseline="0" dirty="0" err="1" smtClean="0"/>
                        <a:t>Bartoli</a:t>
                      </a:r>
                      <a:endParaRPr lang="en-GB" dirty="0"/>
                    </a:p>
                  </a:txBody>
                  <a:tcPr/>
                </a:tc>
                <a:tc>
                  <a:txBody>
                    <a:bodyPr/>
                    <a:lstStyle/>
                    <a:p>
                      <a:pPr algn="ctr"/>
                      <a:r>
                        <a:rPr lang="en-GB" dirty="0" smtClean="0"/>
                        <a:t>France</a:t>
                      </a:r>
                      <a:endParaRPr lang="en-GB" dirty="0"/>
                    </a:p>
                  </a:txBody>
                  <a:tcPr/>
                </a:tc>
                <a:tc>
                  <a:txBody>
                    <a:bodyPr/>
                    <a:lstStyle/>
                    <a:p>
                      <a:pPr algn="ctr"/>
                      <a:r>
                        <a:rPr lang="en-GB" dirty="0" smtClean="0"/>
                        <a:t>12</a:t>
                      </a:r>
                      <a:endParaRPr lang="en-GB" dirty="0"/>
                    </a:p>
                  </a:txBody>
                  <a:tcPr/>
                </a:tc>
                <a:tc>
                  <a:txBody>
                    <a:bodyPr/>
                    <a:lstStyle/>
                    <a:p>
                      <a:pPr algn="ctr"/>
                      <a:r>
                        <a:rPr lang="en-GB" dirty="0" smtClean="0"/>
                        <a:t>Martina</a:t>
                      </a:r>
                      <a:r>
                        <a:rPr lang="en-GB" baseline="0" dirty="0" smtClean="0"/>
                        <a:t> Navratilova</a:t>
                      </a:r>
                      <a:endParaRPr lang="en-GB" dirty="0"/>
                    </a:p>
                  </a:txBody>
                  <a:tcPr/>
                </a:tc>
                <a:tc>
                  <a:txBody>
                    <a:bodyPr/>
                    <a:lstStyle/>
                    <a:p>
                      <a:pPr algn="ctr"/>
                      <a:r>
                        <a:rPr lang="en-GB" dirty="0" smtClean="0"/>
                        <a:t>USA</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Serena</a:t>
                      </a:r>
                      <a:r>
                        <a:rPr lang="en-GB" baseline="0" dirty="0" smtClean="0"/>
                        <a:t> Williams</a:t>
                      </a:r>
                      <a:endParaRPr lang="en-GB" dirty="0"/>
                    </a:p>
                  </a:txBody>
                  <a:tcPr/>
                </a:tc>
                <a:tc>
                  <a:txBody>
                    <a:bodyPr/>
                    <a:lstStyle/>
                    <a:p>
                      <a:pPr algn="ctr"/>
                      <a:r>
                        <a:rPr lang="en-GB" dirty="0" smtClean="0"/>
                        <a:t>USA</a:t>
                      </a:r>
                      <a:endParaRPr lang="en-GB" dirty="0"/>
                    </a:p>
                  </a:txBody>
                  <a:tcPr/>
                </a:tc>
                <a:tc>
                  <a:txBody>
                    <a:bodyPr/>
                    <a:lstStyle/>
                    <a:p>
                      <a:pPr algn="ctr"/>
                      <a:r>
                        <a:rPr lang="en-GB" dirty="0" smtClean="0"/>
                        <a:t>13</a:t>
                      </a:r>
                      <a:endParaRPr lang="en-GB" dirty="0"/>
                    </a:p>
                  </a:txBody>
                  <a:tcPr/>
                </a:tc>
                <a:tc>
                  <a:txBody>
                    <a:bodyPr/>
                    <a:lstStyle/>
                    <a:p>
                      <a:pPr algn="ctr"/>
                      <a:r>
                        <a:rPr lang="en-GB" dirty="0" smtClean="0"/>
                        <a:t>Chris</a:t>
                      </a:r>
                      <a:r>
                        <a:rPr lang="en-GB" baseline="0" dirty="0" smtClean="0"/>
                        <a:t> Evert</a:t>
                      </a:r>
                      <a:endParaRPr lang="en-GB" dirty="0"/>
                    </a:p>
                  </a:txBody>
                  <a:tcPr/>
                </a:tc>
                <a:tc>
                  <a:txBody>
                    <a:bodyPr/>
                    <a:lstStyle/>
                    <a:p>
                      <a:pPr algn="ctr"/>
                      <a:r>
                        <a:rPr lang="en-GB" dirty="0" smtClean="0"/>
                        <a:t>USA</a:t>
                      </a:r>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Venus</a:t>
                      </a:r>
                      <a:r>
                        <a:rPr lang="en-GB" baseline="0" dirty="0" smtClean="0"/>
                        <a:t> Williams</a:t>
                      </a:r>
                      <a:endParaRPr lang="en-GB" dirty="0"/>
                    </a:p>
                  </a:txBody>
                  <a:tcPr/>
                </a:tc>
                <a:tc>
                  <a:txBody>
                    <a:bodyPr/>
                    <a:lstStyle/>
                    <a:p>
                      <a:pPr algn="ctr"/>
                      <a:r>
                        <a:rPr lang="en-GB" dirty="0" smtClean="0"/>
                        <a:t>USA</a:t>
                      </a:r>
                      <a:endParaRPr lang="en-GB" dirty="0"/>
                    </a:p>
                  </a:txBody>
                  <a:tcPr/>
                </a:tc>
                <a:tc>
                  <a:txBody>
                    <a:bodyPr/>
                    <a:lstStyle/>
                    <a:p>
                      <a:pPr algn="ctr"/>
                      <a:r>
                        <a:rPr lang="en-GB" dirty="0" smtClean="0"/>
                        <a:t>14</a:t>
                      </a:r>
                      <a:endParaRPr lang="en-GB" dirty="0"/>
                    </a:p>
                  </a:txBody>
                  <a:tcPr/>
                </a:tc>
                <a:tc>
                  <a:txBody>
                    <a:bodyPr/>
                    <a:lstStyle/>
                    <a:p>
                      <a:pPr algn="ctr"/>
                      <a:r>
                        <a:rPr lang="en-GB" dirty="0" err="1" smtClean="0"/>
                        <a:t>Evonne</a:t>
                      </a:r>
                      <a:r>
                        <a:rPr lang="en-GB" baseline="0" dirty="0" smtClean="0"/>
                        <a:t> </a:t>
                      </a:r>
                      <a:r>
                        <a:rPr lang="en-GB" baseline="0" dirty="0" err="1" smtClean="0"/>
                        <a:t>Goolagong</a:t>
                      </a:r>
                      <a:endParaRPr lang="en-GB" dirty="0"/>
                    </a:p>
                  </a:txBody>
                  <a:tcPr/>
                </a:tc>
                <a:tc>
                  <a:txBody>
                    <a:bodyPr/>
                    <a:lstStyle/>
                    <a:p>
                      <a:pPr algn="ctr"/>
                      <a:r>
                        <a:rPr lang="en-GB" dirty="0" smtClean="0"/>
                        <a:t>Australia</a:t>
                      </a:r>
                      <a:endParaRPr lang="en-GB" dirty="0"/>
                    </a:p>
                  </a:txBody>
                  <a:tcPr/>
                </a:tc>
              </a:tr>
              <a:tr h="370840">
                <a:tc>
                  <a:txBody>
                    <a:bodyPr/>
                    <a:lstStyle/>
                    <a:p>
                      <a:pPr algn="ctr"/>
                      <a:r>
                        <a:rPr lang="en-GB" dirty="0" smtClean="0"/>
                        <a:t>5</a:t>
                      </a:r>
                      <a:endParaRPr lang="en-GB" dirty="0"/>
                    </a:p>
                  </a:txBody>
                  <a:tcPr/>
                </a:tc>
                <a:tc>
                  <a:txBody>
                    <a:bodyPr/>
                    <a:lstStyle/>
                    <a:p>
                      <a:pPr algn="ctr"/>
                      <a:r>
                        <a:rPr lang="en-GB" dirty="0" smtClean="0"/>
                        <a:t>Amelie</a:t>
                      </a:r>
                      <a:r>
                        <a:rPr lang="en-GB" baseline="0" dirty="0" smtClean="0"/>
                        <a:t> </a:t>
                      </a:r>
                      <a:r>
                        <a:rPr lang="en-GB" baseline="0" dirty="0" err="1" smtClean="0"/>
                        <a:t>Mauresmo</a:t>
                      </a:r>
                      <a:endParaRPr lang="en-GB" dirty="0"/>
                    </a:p>
                  </a:txBody>
                  <a:tcPr/>
                </a:tc>
                <a:tc>
                  <a:txBody>
                    <a:bodyPr/>
                    <a:lstStyle/>
                    <a:p>
                      <a:pPr algn="ctr"/>
                      <a:r>
                        <a:rPr lang="en-GB" dirty="0" smtClean="0"/>
                        <a:t>France</a:t>
                      </a:r>
                      <a:endParaRPr lang="en-GB" dirty="0"/>
                    </a:p>
                  </a:txBody>
                  <a:tcPr/>
                </a:tc>
                <a:tc>
                  <a:txBody>
                    <a:bodyPr/>
                    <a:lstStyle/>
                    <a:p>
                      <a:pPr algn="ctr"/>
                      <a:r>
                        <a:rPr lang="en-GB" dirty="0" smtClean="0"/>
                        <a:t>15</a:t>
                      </a:r>
                      <a:endParaRPr lang="en-GB" dirty="0"/>
                    </a:p>
                  </a:txBody>
                  <a:tcPr/>
                </a:tc>
                <a:tc>
                  <a:txBody>
                    <a:bodyPr/>
                    <a:lstStyle/>
                    <a:p>
                      <a:pPr algn="ctr"/>
                      <a:r>
                        <a:rPr lang="en-GB" dirty="0" smtClean="0"/>
                        <a:t>Virginia</a:t>
                      </a:r>
                      <a:r>
                        <a:rPr lang="en-GB" baseline="0" dirty="0" smtClean="0"/>
                        <a:t> Wade</a:t>
                      </a:r>
                      <a:endParaRPr lang="en-GB" dirty="0"/>
                    </a:p>
                  </a:txBody>
                  <a:tcPr/>
                </a:tc>
                <a:tc>
                  <a:txBody>
                    <a:bodyPr/>
                    <a:lstStyle/>
                    <a:p>
                      <a:pPr algn="ctr"/>
                      <a:r>
                        <a:rPr lang="en-GB" dirty="0" smtClean="0"/>
                        <a:t>GB</a:t>
                      </a:r>
                      <a:endParaRPr lang="en-GB" dirty="0"/>
                    </a:p>
                  </a:txBody>
                  <a:tcPr/>
                </a:tc>
              </a:tr>
              <a:tr h="370840">
                <a:tc>
                  <a:txBody>
                    <a:bodyPr/>
                    <a:lstStyle/>
                    <a:p>
                      <a:pPr algn="ctr"/>
                      <a:r>
                        <a:rPr lang="en-GB" dirty="0" smtClean="0"/>
                        <a:t>6</a:t>
                      </a:r>
                      <a:endParaRPr lang="en-GB" dirty="0"/>
                    </a:p>
                  </a:txBody>
                  <a:tcPr/>
                </a:tc>
                <a:tc>
                  <a:txBody>
                    <a:bodyPr/>
                    <a:lstStyle/>
                    <a:p>
                      <a:pPr algn="ctr"/>
                      <a:r>
                        <a:rPr lang="en-GB" dirty="0" smtClean="0"/>
                        <a:t>Maria</a:t>
                      </a:r>
                      <a:r>
                        <a:rPr lang="en-GB" baseline="0" dirty="0" smtClean="0"/>
                        <a:t> </a:t>
                      </a:r>
                      <a:r>
                        <a:rPr lang="en-GB" baseline="0" dirty="0" err="1" smtClean="0"/>
                        <a:t>Sharapova</a:t>
                      </a:r>
                      <a:endParaRPr lang="en-GB" dirty="0"/>
                    </a:p>
                  </a:txBody>
                  <a:tcPr/>
                </a:tc>
                <a:tc>
                  <a:txBody>
                    <a:bodyPr/>
                    <a:lstStyle/>
                    <a:p>
                      <a:pPr algn="ctr"/>
                      <a:r>
                        <a:rPr lang="en-GB" dirty="0" smtClean="0"/>
                        <a:t>Russia</a:t>
                      </a:r>
                      <a:endParaRPr lang="en-GB" dirty="0"/>
                    </a:p>
                  </a:txBody>
                  <a:tcPr/>
                </a:tc>
                <a:tc>
                  <a:txBody>
                    <a:bodyPr/>
                    <a:lstStyle/>
                    <a:p>
                      <a:pPr algn="ctr"/>
                      <a:r>
                        <a:rPr lang="en-GB" dirty="0" smtClean="0"/>
                        <a:t>16</a:t>
                      </a:r>
                      <a:endParaRPr lang="en-GB" dirty="0"/>
                    </a:p>
                  </a:txBody>
                  <a:tcPr/>
                </a:tc>
                <a:tc>
                  <a:txBody>
                    <a:bodyPr/>
                    <a:lstStyle/>
                    <a:p>
                      <a:pPr algn="ctr"/>
                      <a:r>
                        <a:rPr lang="en-GB" dirty="0" smtClean="0"/>
                        <a:t>Billie</a:t>
                      </a:r>
                      <a:r>
                        <a:rPr lang="en-GB" baseline="0" dirty="0" smtClean="0"/>
                        <a:t> Jean King</a:t>
                      </a:r>
                      <a:endParaRPr lang="en-GB" dirty="0"/>
                    </a:p>
                  </a:txBody>
                  <a:tcPr/>
                </a:tc>
                <a:tc>
                  <a:txBody>
                    <a:bodyPr/>
                    <a:lstStyle/>
                    <a:p>
                      <a:pPr algn="ctr"/>
                      <a:r>
                        <a:rPr lang="en-GB" dirty="0" smtClean="0"/>
                        <a:t>USA</a:t>
                      </a: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Lindsay</a:t>
                      </a:r>
                      <a:r>
                        <a:rPr lang="en-GB" baseline="0" dirty="0" smtClean="0"/>
                        <a:t> Davenport</a:t>
                      </a:r>
                      <a:endParaRPr lang="en-GB" dirty="0"/>
                    </a:p>
                  </a:txBody>
                  <a:tcPr/>
                </a:tc>
                <a:tc>
                  <a:txBody>
                    <a:bodyPr/>
                    <a:lstStyle/>
                    <a:p>
                      <a:pPr algn="ctr"/>
                      <a:r>
                        <a:rPr lang="en-GB" dirty="0" smtClean="0"/>
                        <a:t>USA</a:t>
                      </a:r>
                      <a:endParaRPr lang="en-GB" dirty="0"/>
                    </a:p>
                  </a:txBody>
                  <a:tcPr/>
                </a:tc>
                <a:tc>
                  <a:txBody>
                    <a:bodyPr/>
                    <a:lstStyle/>
                    <a:p>
                      <a:pPr algn="ctr"/>
                      <a:r>
                        <a:rPr lang="en-GB" dirty="0" smtClean="0"/>
                        <a:t>17</a:t>
                      </a:r>
                      <a:endParaRPr lang="en-GB" dirty="0"/>
                    </a:p>
                  </a:txBody>
                  <a:tcPr/>
                </a:tc>
                <a:tc>
                  <a:txBody>
                    <a:bodyPr/>
                    <a:lstStyle/>
                    <a:p>
                      <a:pPr algn="ctr"/>
                      <a:r>
                        <a:rPr lang="en-GB" dirty="0" smtClean="0"/>
                        <a:t>Margaret</a:t>
                      </a:r>
                      <a:r>
                        <a:rPr lang="en-GB" baseline="0" dirty="0" smtClean="0"/>
                        <a:t> Court</a:t>
                      </a:r>
                      <a:endParaRPr lang="en-GB" dirty="0"/>
                    </a:p>
                  </a:txBody>
                  <a:tcPr/>
                </a:tc>
                <a:tc>
                  <a:txBody>
                    <a:bodyPr/>
                    <a:lstStyle/>
                    <a:p>
                      <a:pPr algn="ctr"/>
                      <a:r>
                        <a:rPr lang="en-GB" dirty="0" smtClean="0"/>
                        <a:t>Australia</a:t>
                      </a:r>
                      <a:endParaRPr lang="en-GB" dirty="0"/>
                    </a:p>
                  </a:txBody>
                  <a:tcPr/>
                </a:tc>
              </a:tr>
              <a:tr h="370840">
                <a:tc>
                  <a:txBody>
                    <a:bodyPr/>
                    <a:lstStyle/>
                    <a:p>
                      <a:pPr algn="ctr"/>
                      <a:r>
                        <a:rPr lang="en-GB" dirty="0" smtClean="0"/>
                        <a:t>8</a:t>
                      </a:r>
                      <a:endParaRPr lang="en-GB" dirty="0"/>
                    </a:p>
                  </a:txBody>
                  <a:tcPr/>
                </a:tc>
                <a:tc>
                  <a:txBody>
                    <a:bodyPr/>
                    <a:lstStyle/>
                    <a:p>
                      <a:pPr algn="ctr"/>
                      <a:r>
                        <a:rPr lang="en-GB" dirty="0" smtClean="0"/>
                        <a:t>Jana</a:t>
                      </a:r>
                      <a:r>
                        <a:rPr lang="en-GB" baseline="0" dirty="0" smtClean="0"/>
                        <a:t> Novotna</a:t>
                      </a:r>
                      <a:endParaRPr lang="en-GB" dirty="0"/>
                    </a:p>
                  </a:txBody>
                  <a:tcPr/>
                </a:tc>
                <a:tc>
                  <a:txBody>
                    <a:bodyPr/>
                    <a:lstStyle/>
                    <a:p>
                      <a:pPr algn="ctr"/>
                      <a:r>
                        <a:rPr lang="en-GB" dirty="0" smtClean="0"/>
                        <a:t>Czech</a:t>
                      </a:r>
                      <a:r>
                        <a:rPr lang="en-GB" baseline="0" dirty="0" smtClean="0"/>
                        <a:t> Rep.</a:t>
                      </a:r>
                      <a:endParaRPr lang="en-GB" dirty="0"/>
                    </a:p>
                  </a:txBody>
                  <a:tcPr/>
                </a:tc>
                <a:tc>
                  <a:txBody>
                    <a:bodyPr/>
                    <a:lstStyle/>
                    <a:p>
                      <a:pPr algn="ctr"/>
                      <a:r>
                        <a:rPr lang="en-GB" dirty="0" smtClean="0"/>
                        <a:t>18</a:t>
                      </a:r>
                      <a:endParaRPr lang="en-GB" dirty="0"/>
                    </a:p>
                  </a:txBody>
                  <a:tcPr/>
                </a:tc>
                <a:tc>
                  <a:txBody>
                    <a:bodyPr/>
                    <a:lstStyle/>
                    <a:p>
                      <a:pPr algn="ctr"/>
                      <a:r>
                        <a:rPr lang="en-GB" dirty="0" smtClean="0"/>
                        <a:t>Ann</a:t>
                      </a:r>
                      <a:r>
                        <a:rPr lang="en-GB" baseline="0" dirty="0" smtClean="0"/>
                        <a:t> Jones</a:t>
                      </a:r>
                      <a:endParaRPr lang="en-GB" dirty="0"/>
                    </a:p>
                  </a:txBody>
                  <a:tcPr/>
                </a:tc>
                <a:tc>
                  <a:txBody>
                    <a:bodyPr/>
                    <a:lstStyle/>
                    <a:p>
                      <a:pPr algn="ctr"/>
                      <a:r>
                        <a:rPr lang="en-GB" dirty="0" smtClean="0"/>
                        <a:t>GB</a:t>
                      </a: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Martina</a:t>
                      </a:r>
                      <a:r>
                        <a:rPr lang="en-GB" baseline="0" dirty="0" smtClean="0"/>
                        <a:t> Hingis</a:t>
                      </a:r>
                      <a:endParaRPr lang="en-GB" dirty="0"/>
                    </a:p>
                  </a:txBody>
                  <a:tcPr/>
                </a:tc>
                <a:tc>
                  <a:txBody>
                    <a:bodyPr/>
                    <a:lstStyle/>
                    <a:p>
                      <a:pPr algn="ctr"/>
                      <a:r>
                        <a:rPr lang="en-GB" dirty="0" smtClean="0"/>
                        <a:t>Switz.</a:t>
                      </a:r>
                      <a:endParaRPr lang="en-GB" dirty="0"/>
                    </a:p>
                  </a:txBody>
                  <a:tcPr/>
                </a:tc>
                <a:tc>
                  <a:txBody>
                    <a:bodyPr/>
                    <a:lstStyle/>
                    <a:p>
                      <a:pPr algn="ctr"/>
                      <a:r>
                        <a:rPr lang="en-GB" dirty="0" smtClean="0"/>
                        <a:t>19</a:t>
                      </a:r>
                      <a:endParaRPr lang="en-GB" dirty="0"/>
                    </a:p>
                  </a:txBody>
                  <a:tcPr/>
                </a:tc>
                <a:tc>
                  <a:txBody>
                    <a:bodyPr/>
                    <a:lstStyle/>
                    <a:p>
                      <a:pPr algn="ctr"/>
                      <a:r>
                        <a:rPr lang="en-GB" dirty="0" smtClean="0"/>
                        <a:t>Maria</a:t>
                      </a:r>
                      <a:r>
                        <a:rPr lang="en-GB" baseline="0" dirty="0" smtClean="0"/>
                        <a:t> Bueno</a:t>
                      </a:r>
                      <a:endParaRPr lang="en-GB" dirty="0"/>
                    </a:p>
                  </a:txBody>
                  <a:tcPr/>
                </a:tc>
                <a:tc>
                  <a:txBody>
                    <a:bodyPr/>
                    <a:lstStyle/>
                    <a:p>
                      <a:pPr algn="ctr"/>
                      <a:r>
                        <a:rPr lang="en-GB" dirty="0" smtClean="0"/>
                        <a:t>Brazil</a:t>
                      </a:r>
                      <a:endParaRPr lang="en-GB" dirty="0"/>
                    </a:p>
                  </a:txBody>
                  <a:tcPr/>
                </a:tc>
              </a:tr>
              <a:tr h="370840">
                <a:tc>
                  <a:txBody>
                    <a:bodyPr/>
                    <a:lstStyle/>
                    <a:p>
                      <a:pPr algn="ctr"/>
                      <a:r>
                        <a:rPr lang="en-GB" dirty="0" smtClean="0"/>
                        <a:t>10</a:t>
                      </a:r>
                      <a:endParaRPr lang="en-GB" dirty="0"/>
                    </a:p>
                  </a:txBody>
                  <a:tcPr/>
                </a:tc>
                <a:tc>
                  <a:txBody>
                    <a:bodyPr/>
                    <a:lstStyle/>
                    <a:p>
                      <a:pPr algn="ctr"/>
                      <a:r>
                        <a:rPr lang="en-GB" dirty="0" err="1" smtClean="0"/>
                        <a:t>Conchita</a:t>
                      </a:r>
                      <a:r>
                        <a:rPr lang="en-GB" baseline="0" dirty="0" smtClean="0"/>
                        <a:t> Martinez</a:t>
                      </a:r>
                      <a:endParaRPr lang="en-GB" dirty="0"/>
                    </a:p>
                  </a:txBody>
                  <a:tcPr/>
                </a:tc>
                <a:tc>
                  <a:txBody>
                    <a:bodyPr/>
                    <a:lstStyle/>
                    <a:p>
                      <a:pPr algn="ctr"/>
                      <a:r>
                        <a:rPr lang="en-GB" dirty="0" smtClean="0"/>
                        <a:t>Spain</a:t>
                      </a:r>
                      <a:endParaRPr lang="en-GB" dirty="0"/>
                    </a:p>
                  </a:txBody>
                  <a:tcPr/>
                </a:tc>
                <a:tc>
                  <a:txBody>
                    <a:bodyPr/>
                    <a:lstStyle/>
                    <a:p>
                      <a:pPr algn="ctr"/>
                      <a:r>
                        <a:rPr lang="en-GB" dirty="0" smtClean="0"/>
                        <a:t>20</a:t>
                      </a:r>
                      <a:endParaRPr lang="en-GB" dirty="0"/>
                    </a:p>
                  </a:txBody>
                  <a:tcPr/>
                </a:tc>
                <a:tc>
                  <a:txBody>
                    <a:bodyPr/>
                    <a:lstStyle/>
                    <a:p>
                      <a:pPr algn="ctr"/>
                      <a:r>
                        <a:rPr lang="en-GB" dirty="0" smtClean="0"/>
                        <a:t>Karen</a:t>
                      </a:r>
                      <a:r>
                        <a:rPr lang="en-GB" baseline="0" dirty="0" smtClean="0"/>
                        <a:t> </a:t>
                      </a:r>
                      <a:r>
                        <a:rPr lang="en-GB" baseline="0" dirty="0" err="1" smtClean="0"/>
                        <a:t>Susman</a:t>
                      </a:r>
                      <a:endParaRPr lang="en-GB" dirty="0"/>
                    </a:p>
                  </a:txBody>
                  <a:tcPr/>
                </a:tc>
                <a:tc>
                  <a:txBody>
                    <a:bodyPr/>
                    <a:lstStyle/>
                    <a:p>
                      <a:pPr algn="ctr"/>
                      <a:r>
                        <a:rPr lang="en-GB" dirty="0" smtClean="0"/>
                        <a:t>USA</a:t>
                      </a:r>
                      <a:endParaRPr lang="en-GB" dirty="0"/>
                    </a:p>
                  </a:txBody>
                  <a:tcPr/>
                </a:tc>
              </a:tr>
            </a:tbl>
          </a:graphicData>
        </a:graphic>
      </p:graphicFrame>
    </p:spTree>
    <p:extLst>
      <p:ext uri="{BB962C8B-B14F-4D97-AF65-F5344CB8AC3E}">
        <p14:creationId xmlns:p14="http://schemas.microsoft.com/office/powerpoint/2010/main" val="1150975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lgn="ctr">
              <a:buNone/>
            </a:pPr>
            <a:r>
              <a:rPr lang="en-GB" dirty="0" smtClean="0"/>
              <a:t>How did you do?</a:t>
            </a:r>
          </a:p>
          <a:p>
            <a:pPr marL="0" indent="0" algn="ctr">
              <a:buNone/>
            </a:pPr>
            <a:r>
              <a:rPr lang="en-GB" dirty="0" smtClean="0"/>
              <a:t>The target was 300 points.</a:t>
            </a:r>
          </a:p>
          <a:p>
            <a:pPr marL="0" indent="0" algn="ctr">
              <a:buNone/>
            </a:pPr>
            <a:r>
              <a:rPr lang="en-GB" dirty="0" smtClean="0"/>
              <a:t>Did you surpass the target?</a:t>
            </a:r>
            <a:endParaRPr lang="en-GB" dirty="0"/>
          </a:p>
        </p:txBody>
      </p:sp>
    </p:spTree>
    <p:extLst>
      <p:ext uri="{BB962C8B-B14F-4D97-AF65-F5344CB8AC3E}">
        <p14:creationId xmlns:p14="http://schemas.microsoft.com/office/powerpoint/2010/main" val="122359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University Challenge</a:t>
            </a:r>
            <a:br>
              <a:rPr lang="en-GB" dirty="0" smtClean="0"/>
            </a:br>
            <a:r>
              <a:rPr lang="en-GB" dirty="0" smtClean="0"/>
              <a:t>1962-1987 &amp; 1994- present</a:t>
            </a:r>
            <a:endParaRPr lang="en-GB" dirty="0"/>
          </a:p>
        </p:txBody>
      </p:sp>
      <p:sp>
        <p:nvSpPr>
          <p:cNvPr id="5" name="Content Placeholder 4"/>
          <p:cNvSpPr>
            <a:spLocks noGrp="1"/>
          </p:cNvSpPr>
          <p:nvPr>
            <p:ph idx="1"/>
          </p:nvPr>
        </p:nvSpPr>
        <p:spPr/>
        <p:txBody>
          <a:bodyPr/>
          <a:lstStyle/>
          <a:p>
            <a:endParaRPr lang="en-GB" dirty="0"/>
          </a:p>
        </p:txBody>
      </p:sp>
      <p:pic>
        <p:nvPicPr>
          <p:cNvPr id="1026" name="Picture 2" descr="C:\Users\john\Desktop\Lad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304" y="3940608"/>
            <a:ext cx="39243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john\Desktop\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04" y="1695844"/>
            <a:ext cx="3924300" cy="224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23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Challenge</a:t>
            </a:r>
            <a:endParaRPr lang="en-GB" dirty="0"/>
          </a:p>
        </p:txBody>
      </p:sp>
      <p:sp>
        <p:nvSpPr>
          <p:cNvPr id="3" name="Content Placeholder 2"/>
          <p:cNvSpPr>
            <a:spLocks noGrp="1"/>
          </p:cNvSpPr>
          <p:nvPr>
            <p:ph idx="1"/>
          </p:nvPr>
        </p:nvSpPr>
        <p:spPr/>
        <p:txBody>
          <a:bodyPr/>
          <a:lstStyle/>
          <a:p>
            <a:pPr marL="0" indent="0" algn="ctr">
              <a:buNone/>
            </a:pPr>
            <a:r>
              <a:rPr lang="en-GB" dirty="0" smtClean="0"/>
              <a:t>In this Quiz there are 8 rounds based on 8 former, or present day, quiz shows. Your task is to build up a bank of points in the first 7 rounds and then gamble those points in Round 8.</a:t>
            </a:r>
          </a:p>
          <a:p>
            <a:pPr marL="0" indent="0" algn="ctr">
              <a:buNone/>
            </a:pPr>
            <a:r>
              <a:rPr lang="en-GB" dirty="0" smtClean="0"/>
              <a:t>Your Target is to try to get more than 10,000 points.</a:t>
            </a:r>
          </a:p>
          <a:p>
            <a:pPr marL="0" indent="0" algn="ctr">
              <a:buNone/>
            </a:pPr>
            <a:r>
              <a:rPr lang="en-GB" dirty="0" smtClean="0"/>
              <a:t>Good Luck.</a:t>
            </a:r>
            <a:endParaRPr lang="en-GB" dirty="0"/>
          </a:p>
        </p:txBody>
      </p:sp>
    </p:spTree>
    <p:extLst>
      <p:ext uri="{BB962C8B-B14F-4D97-AF65-F5344CB8AC3E}">
        <p14:creationId xmlns:p14="http://schemas.microsoft.com/office/powerpoint/2010/main" val="2218978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Autofit/>
          </a:bodyPr>
          <a:lstStyle/>
          <a:p>
            <a:r>
              <a:rPr lang="en-GB" sz="2400" dirty="0" smtClean="0"/>
              <a:t>University Challenge</a:t>
            </a:r>
            <a:br>
              <a:rPr lang="en-GB" sz="2400" dirty="0" smtClean="0"/>
            </a:br>
            <a:r>
              <a:rPr lang="en-GB" sz="2400" dirty="0" smtClean="0"/>
              <a:t>Which of these places are to the West of Chilton (Bucks) (1.008W)?</a:t>
            </a:r>
            <a:br>
              <a:rPr lang="en-GB" sz="2400" dirty="0" smtClean="0"/>
            </a:br>
            <a:r>
              <a:rPr lang="en-GB" sz="2400" dirty="0" smtClean="0"/>
              <a:t>30 </a:t>
            </a:r>
            <a:r>
              <a:rPr lang="en-GB" sz="2400" dirty="0" err="1" smtClean="0"/>
              <a:t>pts</a:t>
            </a:r>
            <a:r>
              <a:rPr lang="en-GB" sz="2400" dirty="0" smtClean="0"/>
              <a:t> per correct answer; TOTAL SCORE OF ZERO on this round for even one incorrect answer.</a:t>
            </a: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6702005"/>
              </p:ext>
            </p:extLst>
          </p:nvPr>
        </p:nvGraphicFramePr>
        <p:xfrm>
          <a:off x="457200" y="2205038"/>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GB" dirty="0" smtClean="0"/>
                        <a:t>AYLESBURY</a:t>
                      </a:r>
                      <a:endParaRPr lang="en-GB" dirty="0"/>
                    </a:p>
                  </a:txBody>
                  <a:tcPr/>
                </a:tc>
                <a:tc>
                  <a:txBody>
                    <a:bodyPr/>
                    <a:lstStyle/>
                    <a:p>
                      <a:pPr algn="ctr"/>
                      <a:r>
                        <a:rPr lang="en-GB" dirty="0" smtClean="0"/>
                        <a:t>NOTTINGHAM</a:t>
                      </a:r>
                      <a:endParaRPr lang="en-GB" dirty="0"/>
                    </a:p>
                  </a:txBody>
                  <a:tcPr/>
                </a:tc>
              </a:tr>
              <a:tr h="370840">
                <a:tc>
                  <a:txBody>
                    <a:bodyPr/>
                    <a:lstStyle/>
                    <a:p>
                      <a:pPr algn="ctr"/>
                      <a:r>
                        <a:rPr lang="en-GB" dirty="0" smtClean="0"/>
                        <a:t>BOURNEMOUTH</a:t>
                      </a:r>
                      <a:endParaRPr lang="en-GB" dirty="0"/>
                    </a:p>
                  </a:txBody>
                  <a:tcPr/>
                </a:tc>
                <a:tc>
                  <a:txBody>
                    <a:bodyPr/>
                    <a:lstStyle/>
                    <a:p>
                      <a:pPr algn="ctr"/>
                      <a:r>
                        <a:rPr lang="en-GB" dirty="0" smtClean="0"/>
                        <a:t>OXFORD</a:t>
                      </a:r>
                      <a:endParaRPr lang="en-GB" dirty="0"/>
                    </a:p>
                  </a:txBody>
                  <a:tcPr/>
                </a:tc>
              </a:tr>
              <a:tr h="370840">
                <a:tc>
                  <a:txBody>
                    <a:bodyPr/>
                    <a:lstStyle/>
                    <a:p>
                      <a:pPr algn="ctr"/>
                      <a:r>
                        <a:rPr lang="en-GB" dirty="0" smtClean="0"/>
                        <a:t>BRILL</a:t>
                      </a:r>
                      <a:endParaRPr lang="en-GB" dirty="0"/>
                    </a:p>
                  </a:txBody>
                  <a:tcPr/>
                </a:tc>
                <a:tc>
                  <a:txBody>
                    <a:bodyPr/>
                    <a:lstStyle/>
                    <a:p>
                      <a:pPr algn="ctr"/>
                      <a:r>
                        <a:rPr lang="en-GB" dirty="0" smtClean="0"/>
                        <a:t>READING</a:t>
                      </a:r>
                      <a:endParaRPr lang="en-GB" dirty="0"/>
                    </a:p>
                  </a:txBody>
                  <a:tcPr/>
                </a:tc>
              </a:tr>
              <a:tr h="370840">
                <a:tc>
                  <a:txBody>
                    <a:bodyPr/>
                    <a:lstStyle/>
                    <a:p>
                      <a:pPr algn="ctr"/>
                      <a:r>
                        <a:rPr lang="en-GB" dirty="0" smtClean="0"/>
                        <a:t>BUCKINGHAM</a:t>
                      </a:r>
                      <a:endParaRPr lang="en-GB" dirty="0"/>
                    </a:p>
                  </a:txBody>
                  <a:tcPr/>
                </a:tc>
                <a:tc>
                  <a:txBody>
                    <a:bodyPr/>
                    <a:lstStyle/>
                    <a:p>
                      <a:pPr algn="ctr"/>
                      <a:r>
                        <a:rPr lang="en-GB" dirty="0" smtClean="0"/>
                        <a:t>RUGBY</a:t>
                      </a:r>
                      <a:endParaRPr lang="en-GB" dirty="0"/>
                    </a:p>
                  </a:txBody>
                  <a:tcPr/>
                </a:tc>
              </a:tr>
              <a:tr h="370840">
                <a:tc>
                  <a:txBody>
                    <a:bodyPr/>
                    <a:lstStyle/>
                    <a:p>
                      <a:pPr algn="ctr"/>
                      <a:r>
                        <a:rPr lang="en-GB" dirty="0" smtClean="0"/>
                        <a:t>EDINBURGH</a:t>
                      </a:r>
                      <a:endParaRPr lang="en-GB" dirty="0"/>
                    </a:p>
                  </a:txBody>
                  <a:tcPr/>
                </a:tc>
                <a:tc>
                  <a:txBody>
                    <a:bodyPr/>
                    <a:lstStyle/>
                    <a:p>
                      <a:pPr algn="ctr"/>
                      <a:r>
                        <a:rPr lang="en-GB" dirty="0" smtClean="0"/>
                        <a:t>SHEFFIELD</a:t>
                      </a:r>
                      <a:endParaRPr lang="en-GB" dirty="0"/>
                    </a:p>
                  </a:txBody>
                  <a:tcPr/>
                </a:tc>
              </a:tr>
              <a:tr h="370840">
                <a:tc>
                  <a:txBody>
                    <a:bodyPr/>
                    <a:lstStyle/>
                    <a:p>
                      <a:pPr algn="ctr"/>
                      <a:r>
                        <a:rPr lang="en-GB" dirty="0" smtClean="0"/>
                        <a:t>JOHN</a:t>
                      </a:r>
                      <a:r>
                        <a:rPr lang="en-GB" baseline="0" dirty="0" smtClean="0"/>
                        <a:t> O’GROATS</a:t>
                      </a:r>
                      <a:endParaRPr lang="en-GB" dirty="0"/>
                    </a:p>
                  </a:txBody>
                  <a:tcPr/>
                </a:tc>
                <a:tc>
                  <a:txBody>
                    <a:bodyPr/>
                    <a:lstStyle/>
                    <a:p>
                      <a:pPr algn="ctr"/>
                      <a:r>
                        <a:rPr lang="en-GB" dirty="0" smtClean="0"/>
                        <a:t>SUNDERLAND</a:t>
                      </a:r>
                      <a:endParaRPr lang="en-GB" dirty="0"/>
                    </a:p>
                  </a:txBody>
                  <a:tcPr/>
                </a:tc>
              </a:tr>
              <a:tr h="370840">
                <a:tc>
                  <a:txBody>
                    <a:bodyPr/>
                    <a:lstStyle/>
                    <a:p>
                      <a:pPr algn="ctr"/>
                      <a:r>
                        <a:rPr lang="en-GB" dirty="0" smtClean="0"/>
                        <a:t>LEEDS</a:t>
                      </a:r>
                      <a:endParaRPr lang="en-GB" dirty="0"/>
                    </a:p>
                  </a:txBody>
                  <a:tcPr/>
                </a:tc>
                <a:tc>
                  <a:txBody>
                    <a:bodyPr/>
                    <a:lstStyle/>
                    <a:p>
                      <a:pPr algn="ctr"/>
                      <a:r>
                        <a:rPr lang="en-GB" dirty="0" smtClean="0"/>
                        <a:t>THAME</a:t>
                      </a:r>
                      <a:endParaRPr lang="en-GB" dirty="0"/>
                    </a:p>
                  </a:txBody>
                  <a:tcPr/>
                </a:tc>
              </a:tr>
              <a:tr h="370840">
                <a:tc>
                  <a:txBody>
                    <a:bodyPr/>
                    <a:lstStyle/>
                    <a:p>
                      <a:pPr algn="ctr"/>
                      <a:r>
                        <a:rPr lang="en-GB" dirty="0" smtClean="0"/>
                        <a:t>LEICESTER</a:t>
                      </a:r>
                      <a:endParaRPr lang="en-GB" dirty="0"/>
                    </a:p>
                  </a:txBody>
                  <a:tcPr/>
                </a:tc>
                <a:tc>
                  <a:txBody>
                    <a:bodyPr/>
                    <a:lstStyle/>
                    <a:p>
                      <a:pPr algn="ctr"/>
                      <a:r>
                        <a:rPr lang="en-GB" dirty="0" smtClean="0"/>
                        <a:t>TOWCESTER</a:t>
                      </a:r>
                      <a:endParaRPr lang="en-GB" dirty="0"/>
                    </a:p>
                  </a:txBody>
                  <a:tcPr/>
                </a:tc>
              </a:tr>
              <a:tr h="370840">
                <a:tc>
                  <a:txBody>
                    <a:bodyPr/>
                    <a:lstStyle/>
                    <a:p>
                      <a:pPr algn="ctr"/>
                      <a:r>
                        <a:rPr lang="en-GB" dirty="0" smtClean="0"/>
                        <a:t>LONG</a:t>
                      </a:r>
                      <a:r>
                        <a:rPr lang="en-GB" baseline="0" dirty="0" smtClean="0"/>
                        <a:t> CRENDON</a:t>
                      </a:r>
                      <a:endParaRPr lang="en-GB" dirty="0"/>
                    </a:p>
                  </a:txBody>
                  <a:tcPr/>
                </a:tc>
                <a:tc>
                  <a:txBody>
                    <a:bodyPr/>
                    <a:lstStyle/>
                    <a:p>
                      <a:pPr algn="ctr"/>
                      <a:r>
                        <a:rPr lang="en-GB" dirty="0" smtClean="0"/>
                        <a:t>WINCHESTER</a:t>
                      </a:r>
                      <a:endParaRPr lang="en-GB" dirty="0"/>
                    </a:p>
                  </a:txBody>
                  <a:tcPr/>
                </a:tc>
              </a:tr>
              <a:tr h="370840">
                <a:tc>
                  <a:txBody>
                    <a:bodyPr/>
                    <a:lstStyle/>
                    <a:p>
                      <a:pPr algn="ctr"/>
                      <a:r>
                        <a:rPr lang="en-GB" dirty="0" smtClean="0"/>
                        <a:t>NEWBURY</a:t>
                      </a:r>
                      <a:endParaRPr lang="en-GB" dirty="0"/>
                    </a:p>
                  </a:txBody>
                  <a:tcPr/>
                </a:tc>
                <a:tc>
                  <a:txBody>
                    <a:bodyPr/>
                    <a:lstStyle/>
                    <a:p>
                      <a:pPr algn="ctr"/>
                      <a:r>
                        <a:rPr lang="en-GB" dirty="0" smtClean="0"/>
                        <a:t>YORK</a:t>
                      </a:r>
                      <a:endParaRPr lang="en-GB" dirty="0"/>
                    </a:p>
                  </a:txBody>
                  <a:tcPr/>
                </a:tc>
              </a:tr>
            </a:tbl>
          </a:graphicData>
        </a:graphic>
      </p:graphicFrame>
    </p:spTree>
    <p:extLst>
      <p:ext uri="{BB962C8B-B14F-4D97-AF65-F5344CB8AC3E}">
        <p14:creationId xmlns:p14="http://schemas.microsoft.com/office/powerpoint/2010/main" val="1356894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buNone/>
            </a:pPr>
            <a:r>
              <a:rPr lang="en-GB" dirty="0" smtClean="0"/>
              <a:t>In this round you must only record which of the 20 places you believe to be West of Chilton. If you get one wrong you score ZERO on the whole round.</a:t>
            </a:r>
          </a:p>
          <a:p>
            <a:pPr marL="0" indent="0">
              <a:buNone/>
            </a:pPr>
            <a:r>
              <a:rPr lang="en-GB" dirty="0" smtClean="0"/>
              <a:t>I think you will get 12 correct and avoid all of the wrong answers. This would give you a score of 360. </a:t>
            </a:r>
          </a:p>
          <a:p>
            <a:pPr marL="0" indent="0">
              <a:buNone/>
            </a:pPr>
            <a:r>
              <a:rPr lang="en-GB" dirty="0" smtClean="0"/>
              <a:t>So your Target after 2 Rounds is 660 pts</a:t>
            </a:r>
            <a:endParaRPr lang="en-GB" dirty="0"/>
          </a:p>
        </p:txBody>
      </p:sp>
    </p:spTree>
    <p:extLst>
      <p:ext uri="{BB962C8B-B14F-4D97-AF65-F5344CB8AC3E}">
        <p14:creationId xmlns:p14="http://schemas.microsoft.com/office/powerpoint/2010/main" val="289834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Map showing the position of Chilton</a:t>
            </a:r>
            <a:endParaRPr lang="en-GB" dirty="0"/>
          </a:p>
        </p:txBody>
      </p:sp>
      <p:pic>
        <p:nvPicPr>
          <p:cNvPr id="2050" name="Picture 2" descr="C:\Users\john\Desktop\map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6487" y="1691481"/>
            <a:ext cx="4391025"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441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Autofit/>
          </a:bodyPr>
          <a:lstStyle/>
          <a:p>
            <a:r>
              <a:rPr lang="en-GB" sz="2400" dirty="0" smtClean="0"/>
              <a:t>University Challenge</a:t>
            </a:r>
            <a:br>
              <a:rPr lang="en-GB" sz="2400" dirty="0" smtClean="0"/>
            </a:br>
            <a:r>
              <a:rPr lang="en-GB" sz="2400" dirty="0" smtClean="0"/>
              <a:t>Which of these places are to the West of Chilton (1.008 W)?</a:t>
            </a:r>
            <a:br>
              <a:rPr lang="en-GB" sz="2400" dirty="0" smtClean="0"/>
            </a:br>
            <a:r>
              <a:rPr lang="en-GB" sz="2400" dirty="0" smtClean="0"/>
              <a:t>30 </a:t>
            </a:r>
            <a:r>
              <a:rPr lang="en-GB" sz="2400" dirty="0" err="1" smtClean="0"/>
              <a:t>pts</a:t>
            </a:r>
            <a:r>
              <a:rPr lang="en-GB" sz="2400" dirty="0" smtClean="0"/>
              <a:t> per correct answer; TOTAL SCORE OF ZERO on this round for even one incorrect answer.</a:t>
            </a: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5907399"/>
              </p:ext>
            </p:extLst>
          </p:nvPr>
        </p:nvGraphicFramePr>
        <p:xfrm>
          <a:off x="457200" y="2205038"/>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GB" dirty="0" smtClean="0">
                          <a:solidFill>
                            <a:srgbClr val="FF0000"/>
                          </a:solidFill>
                        </a:rPr>
                        <a:t>AYLESBURY  0.82 W</a:t>
                      </a:r>
                      <a:endParaRPr lang="en-GB" dirty="0">
                        <a:solidFill>
                          <a:srgbClr val="FF0000"/>
                        </a:solidFill>
                      </a:endParaRPr>
                    </a:p>
                  </a:txBody>
                  <a:tcPr/>
                </a:tc>
                <a:tc>
                  <a:txBody>
                    <a:bodyPr/>
                    <a:lstStyle/>
                    <a:p>
                      <a:pPr algn="ctr"/>
                      <a:r>
                        <a:rPr lang="en-GB" dirty="0" smtClean="0"/>
                        <a:t>NOTTINGHAM  1.08 W</a:t>
                      </a:r>
                      <a:endParaRPr lang="en-GB" dirty="0"/>
                    </a:p>
                  </a:txBody>
                  <a:tcPr/>
                </a:tc>
              </a:tr>
              <a:tr h="370840">
                <a:tc>
                  <a:txBody>
                    <a:bodyPr/>
                    <a:lstStyle/>
                    <a:p>
                      <a:pPr algn="ctr"/>
                      <a:r>
                        <a:rPr lang="en-GB" dirty="0" smtClean="0"/>
                        <a:t>BOURNEMOUTH  1.52 W</a:t>
                      </a:r>
                      <a:endParaRPr lang="en-GB" dirty="0"/>
                    </a:p>
                  </a:txBody>
                  <a:tcPr/>
                </a:tc>
                <a:tc>
                  <a:txBody>
                    <a:bodyPr/>
                    <a:lstStyle/>
                    <a:p>
                      <a:pPr algn="ctr"/>
                      <a:r>
                        <a:rPr lang="en-GB" dirty="0" smtClean="0"/>
                        <a:t>OXFORD  1.15 W</a:t>
                      </a:r>
                      <a:endParaRPr lang="en-GB" dirty="0"/>
                    </a:p>
                  </a:txBody>
                  <a:tcPr/>
                </a:tc>
              </a:tr>
              <a:tr h="370840">
                <a:tc>
                  <a:txBody>
                    <a:bodyPr/>
                    <a:lstStyle/>
                    <a:p>
                      <a:pPr algn="ctr"/>
                      <a:r>
                        <a:rPr lang="en-GB" dirty="0" smtClean="0">
                          <a:solidFill>
                            <a:schemeClr val="tx1"/>
                          </a:solidFill>
                        </a:rPr>
                        <a:t>BRILL  1.052 W</a:t>
                      </a:r>
                      <a:endParaRPr lang="en-GB" dirty="0">
                        <a:solidFill>
                          <a:schemeClr val="tx1"/>
                        </a:solidFill>
                      </a:endParaRPr>
                    </a:p>
                  </a:txBody>
                  <a:tcPr/>
                </a:tc>
                <a:tc>
                  <a:txBody>
                    <a:bodyPr/>
                    <a:lstStyle/>
                    <a:p>
                      <a:pPr algn="ctr"/>
                      <a:r>
                        <a:rPr lang="en-GB" dirty="0" smtClean="0">
                          <a:solidFill>
                            <a:srgbClr val="FF0000"/>
                          </a:solidFill>
                        </a:rPr>
                        <a:t>READING  0.58 W</a:t>
                      </a:r>
                      <a:endParaRPr lang="en-GB" dirty="0">
                        <a:solidFill>
                          <a:srgbClr val="FF0000"/>
                        </a:solidFill>
                      </a:endParaRPr>
                    </a:p>
                  </a:txBody>
                  <a:tcPr/>
                </a:tc>
              </a:tr>
              <a:tr h="370840">
                <a:tc>
                  <a:txBody>
                    <a:bodyPr/>
                    <a:lstStyle/>
                    <a:p>
                      <a:pPr algn="ctr"/>
                      <a:r>
                        <a:rPr lang="en-GB" dirty="0" smtClean="0">
                          <a:solidFill>
                            <a:srgbClr val="FF0000"/>
                          </a:solidFill>
                        </a:rPr>
                        <a:t>BUCKINGHAM  0.986 W</a:t>
                      </a:r>
                      <a:endParaRPr lang="en-GB" dirty="0">
                        <a:solidFill>
                          <a:srgbClr val="FF0000"/>
                        </a:solidFill>
                      </a:endParaRPr>
                    </a:p>
                  </a:txBody>
                  <a:tcPr/>
                </a:tc>
                <a:tc>
                  <a:txBody>
                    <a:bodyPr/>
                    <a:lstStyle/>
                    <a:p>
                      <a:pPr algn="ctr"/>
                      <a:r>
                        <a:rPr lang="en-GB" dirty="0" smtClean="0"/>
                        <a:t>RUGBY  1.26 W</a:t>
                      </a:r>
                      <a:endParaRPr lang="en-GB" dirty="0"/>
                    </a:p>
                  </a:txBody>
                  <a:tcPr/>
                </a:tc>
              </a:tr>
              <a:tr h="370840">
                <a:tc>
                  <a:txBody>
                    <a:bodyPr/>
                    <a:lstStyle/>
                    <a:p>
                      <a:pPr algn="ctr"/>
                      <a:r>
                        <a:rPr lang="en-GB" dirty="0" smtClean="0">
                          <a:solidFill>
                            <a:schemeClr val="tx1"/>
                          </a:solidFill>
                        </a:rPr>
                        <a:t>EDINBURGH  3.11 W</a:t>
                      </a:r>
                      <a:endParaRPr lang="en-GB" dirty="0">
                        <a:solidFill>
                          <a:schemeClr val="tx1"/>
                        </a:solidFill>
                      </a:endParaRPr>
                    </a:p>
                  </a:txBody>
                  <a:tcPr/>
                </a:tc>
                <a:tc>
                  <a:txBody>
                    <a:bodyPr/>
                    <a:lstStyle/>
                    <a:p>
                      <a:pPr algn="ctr"/>
                      <a:r>
                        <a:rPr lang="en-GB" dirty="0" smtClean="0"/>
                        <a:t>SHEFFIELD  1.28 W</a:t>
                      </a:r>
                      <a:endParaRPr lang="en-GB" dirty="0"/>
                    </a:p>
                  </a:txBody>
                  <a:tcPr/>
                </a:tc>
              </a:tr>
              <a:tr h="370840">
                <a:tc>
                  <a:txBody>
                    <a:bodyPr/>
                    <a:lstStyle/>
                    <a:p>
                      <a:pPr algn="ctr"/>
                      <a:r>
                        <a:rPr lang="en-GB" dirty="0" smtClean="0"/>
                        <a:t>JOHN</a:t>
                      </a:r>
                      <a:r>
                        <a:rPr lang="en-GB" baseline="0" dirty="0" smtClean="0"/>
                        <a:t> O’GROATS  3.07 W</a:t>
                      </a:r>
                      <a:endParaRPr lang="en-GB" dirty="0"/>
                    </a:p>
                  </a:txBody>
                  <a:tcPr/>
                </a:tc>
                <a:tc>
                  <a:txBody>
                    <a:bodyPr/>
                    <a:lstStyle/>
                    <a:p>
                      <a:pPr algn="ctr"/>
                      <a:r>
                        <a:rPr lang="en-GB" dirty="0" smtClean="0">
                          <a:solidFill>
                            <a:schemeClr val="tx1"/>
                          </a:solidFill>
                        </a:rPr>
                        <a:t>SUNDERLAND  1.38 W</a:t>
                      </a:r>
                      <a:endParaRPr lang="en-GB" dirty="0">
                        <a:solidFill>
                          <a:schemeClr val="tx1"/>
                        </a:solidFill>
                      </a:endParaRPr>
                    </a:p>
                  </a:txBody>
                  <a:tcPr/>
                </a:tc>
              </a:tr>
              <a:tr h="370840">
                <a:tc>
                  <a:txBody>
                    <a:bodyPr/>
                    <a:lstStyle/>
                    <a:p>
                      <a:pPr algn="ctr"/>
                      <a:r>
                        <a:rPr lang="en-GB" dirty="0" smtClean="0">
                          <a:solidFill>
                            <a:schemeClr val="tx1"/>
                          </a:solidFill>
                        </a:rPr>
                        <a:t>LEEDS  1.32 W</a:t>
                      </a:r>
                      <a:endParaRPr lang="en-GB" dirty="0">
                        <a:solidFill>
                          <a:schemeClr val="tx1"/>
                        </a:solidFill>
                      </a:endParaRPr>
                    </a:p>
                  </a:txBody>
                  <a:tcPr/>
                </a:tc>
                <a:tc>
                  <a:txBody>
                    <a:bodyPr/>
                    <a:lstStyle/>
                    <a:p>
                      <a:pPr algn="ctr"/>
                      <a:r>
                        <a:rPr lang="en-GB" dirty="0" smtClean="0">
                          <a:solidFill>
                            <a:srgbClr val="FF0000"/>
                          </a:solidFill>
                        </a:rPr>
                        <a:t>THAME  0.97 W</a:t>
                      </a:r>
                      <a:endParaRPr lang="en-GB" dirty="0">
                        <a:solidFill>
                          <a:srgbClr val="FF0000"/>
                        </a:solidFill>
                      </a:endParaRPr>
                    </a:p>
                  </a:txBody>
                  <a:tcPr/>
                </a:tc>
              </a:tr>
              <a:tr h="370840">
                <a:tc>
                  <a:txBody>
                    <a:bodyPr/>
                    <a:lstStyle/>
                    <a:p>
                      <a:pPr algn="ctr"/>
                      <a:r>
                        <a:rPr lang="en-GB" dirty="0" smtClean="0"/>
                        <a:t>LEICESTER  1.8 W</a:t>
                      </a:r>
                      <a:endParaRPr lang="en-GB" dirty="0"/>
                    </a:p>
                  </a:txBody>
                  <a:tcPr/>
                </a:tc>
                <a:tc>
                  <a:txBody>
                    <a:bodyPr/>
                    <a:lstStyle/>
                    <a:p>
                      <a:pPr algn="ctr"/>
                      <a:r>
                        <a:rPr lang="en-GB" dirty="0" smtClean="0">
                          <a:solidFill>
                            <a:srgbClr val="FF0000"/>
                          </a:solidFill>
                        </a:rPr>
                        <a:t>TOWCESTER  0.99 W</a:t>
                      </a:r>
                      <a:endParaRPr lang="en-GB" dirty="0">
                        <a:solidFill>
                          <a:srgbClr val="FF0000"/>
                        </a:solidFill>
                      </a:endParaRPr>
                    </a:p>
                  </a:txBody>
                  <a:tcPr/>
                </a:tc>
              </a:tr>
              <a:tr h="370840">
                <a:tc>
                  <a:txBody>
                    <a:bodyPr/>
                    <a:lstStyle/>
                    <a:p>
                      <a:pPr algn="ctr"/>
                      <a:r>
                        <a:rPr lang="en-GB" dirty="0" smtClean="0">
                          <a:solidFill>
                            <a:srgbClr val="FF0000"/>
                          </a:solidFill>
                        </a:rPr>
                        <a:t>LONG</a:t>
                      </a:r>
                      <a:r>
                        <a:rPr lang="en-GB" baseline="0" dirty="0" smtClean="0">
                          <a:solidFill>
                            <a:srgbClr val="FF0000"/>
                          </a:solidFill>
                        </a:rPr>
                        <a:t> CRENDON  0.997 W</a:t>
                      </a:r>
                      <a:endParaRPr lang="en-GB" dirty="0">
                        <a:solidFill>
                          <a:srgbClr val="FF0000"/>
                        </a:solidFill>
                      </a:endParaRPr>
                    </a:p>
                  </a:txBody>
                  <a:tcPr/>
                </a:tc>
                <a:tc>
                  <a:txBody>
                    <a:bodyPr/>
                    <a:lstStyle/>
                    <a:p>
                      <a:pPr algn="ctr"/>
                      <a:r>
                        <a:rPr lang="en-GB" dirty="0" smtClean="0">
                          <a:solidFill>
                            <a:schemeClr val="tx1"/>
                          </a:solidFill>
                        </a:rPr>
                        <a:t>WINCHESTER  1.31 W</a:t>
                      </a:r>
                      <a:endParaRPr lang="en-GB" dirty="0">
                        <a:solidFill>
                          <a:schemeClr val="tx1"/>
                        </a:solidFill>
                      </a:endParaRPr>
                    </a:p>
                  </a:txBody>
                  <a:tcPr/>
                </a:tc>
              </a:tr>
              <a:tr h="370840">
                <a:tc>
                  <a:txBody>
                    <a:bodyPr/>
                    <a:lstStyle/>
                    <a:p>
                      <a:pPr algn="ctr"/>
                      <a:r>
                        <a:rPr lang="en-GB" dirty="0" smtClean="0"/>
                        <a:t>NEWBURY  1.32 W</a:t>
                      </a:r>
                      <a:endParaRPr lang="en-GB" dirty="0"/>
                    </a:p>
                  </a:txBody>
                  <a:tcPr/>
                </a:tc>
                <a:tc>
                  <a:txBody>
                    <a:bodyPr/>
                    <a:lstStyle/>
                    <a:p>
                      <a:pPr algn="ctr"/>
                      <a:r>
                        <a:rPr lang="en-GB" smtClean="0"/>
                        <a:t>YORK  1.4 W</a:t>
                      </a:r>
                      <a:endParaRPr lang="en-GB" dirty="0"/>
                    </a:p>
                  </a:txBody>
                  <a:tcPr/>
                </a:tc>
              </a:tr>
            </a:tbl>
          </a:graphicData>
        </a:graphic>
      </p:graphicFrame>
    </p:spTree>
    <p:extLst>
      <p:ext uri="{BB962C8B-B14F-4D97-AF65-F5344CB8AC3E}">
        <p14:creationId xmlns:p14="http://schemas.microsoft.com/office/powerpoint/2010/main" val="3465738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did you do?</a:t>
            </a:r>
            <a:endParaRPr lang="en-GB" dirty="0"/>
          </a:p>
        </p:txBody>
      </p:sp>
      <p:sp>
        <p:nvSpPr>
          <p:cNvPr id="3" name="Content Placeholder 2"/>
          <p:cNvSpPr>
            <a:spLocks noGrp="1"/>
          </p:cNvSpPr>
          <p:nvPr>
            <p:ph idx="1"/>
          </p:nvPr>
        </p:nvSpPr>
        <p:spPr/>
        <p:txBody>
          <a:bodyPr/>
          <a:lstStyle/>
          <a:p>
            <a:pPr marL="0" indent="0">
              <a:buNone/>
            </a:pPr>
            <a:r>
              <a:rPr lang="en-GB" dirty="0" smtClean="0"/>
              <a:t>Did you avoid all of the RED ones?</a:t>
            </a:r>
          </a:p>
          <a:p>
            <a:pPr marL="0" indent="0">
              <a:buNone/>
            </a:pPr>
            <a:r>
              <a:rPr lang="en-GB" dirty="0" smtClean="0"/>
              <a:t>What did you score?</a:t>
            </a:r>
          </a:p>
          <a:p>
            <a:pPr marL="0" indent="0">
              <a:buNone/>
            </a:pPr>
            <a:r>
              <a:rPr lang="en-GB" dirty="0" smtClean="0"/>
              <a:t>Are you meeting the target of 660 points?</a:t>
            </a:r>
          </a:p>
          <a:p>
            <a:pPr marL="0" indent="0">
              <a:buNone/>
            </a:pPr>
            <a:endParaRPr lang="en-GB" dirty="0"/>
          </a:p>
        </p:txBody>
      </p:sp>
    </p:spTree>
    <p:extLst>
      <p:ext uri="{BB962C8B-B14F-4D97-AF65-F5344CB8AC3E}">
        <p14:creationId xmlns:p14="http://schemas.microsoft.com/office/powerpoint/2010/main" val="1748029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Sale of the Century</a:t>
            </a:r>
            <a:br>
              <a:rPr lang="en-GB" dirty="0" smtClean="0"/>
            </a:br>
            <a:r>
              <a:rPr lang="en-GB" dirty="0" smtClean="0"/>
              <a:t>1972 - 1983</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556792"/>
            <a:ext cx="3600400" cy="235973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933056"/>
            <a:ext cx="3600400" cy="2268463"/>
          </a:xfrm>
          <a:prstGeom prst="rect">
            <a:avLst/>
          </a:prstGeom>
          <a:noFill/>
          <a:ln>
            <a:noFill/>
          </a:ln>
        </p:spPr>
      </p:pic>
    </p:spTree>
    <p:extLst>
      <p:ext uri="{BB962C8B-B14F-4D97-AF65-F5344CB8AC3E}">
        <p14:creationId xmlns:p14="http://schemas.microsoft.com/office/powerpoint/2010/main" val="3772239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lgn="ctr">
              <a:buNone/>
            </a:pPr>
            <a:r>
              <a:rPr lang="en-GB" dirty="0" smtClean="0"/>
              <a:t>Winners share 2400 pts</a:t>
            </a:r>
          </a:p>
          <a:p>
            <a:pPr marL="0" indent="0" algn="ctr">
              <a:buNone/>
            </a:pPr>
            <a:r>
              <a:rPr lang="en-GB" dirty="0" smtClean="0"/>
              <a:t>4</a:t>
            </a:r>
            <a:r>
              <a:rPr lang="en-GB" baseline="30000" dirty="0" smtClean="0"/>
              <a:t>th</a:t>
            </a:r>
            <a:r>
              <a:rPr lang="en-GB" dirty="0" smtClean="0"/>
              <a:t> Round losers 300 pts</a:t>
            </a:r>
          </a:p>
          <a:p>
            <a:pPr marL="0" indent="0" algn="ctr">
              <a:buNone/>
            </a:pPr>
            <a:r>
              <a:rPr lang="en-GB" dirty="0" smtClean="0"/>
              <a:t>3</a:t>
            </a:r>
            <a:r>
              <a:rPr lang="en-GB" baseline="30000" dirty="0" smtClean="0"/>
              <a:t>rd</a:t>
            </a:r>
            <a:r>
              <a:rPr lang="en-GB" dirty="0" smtClean="0"/>
              <a:t> Round losers 200 pts</a:t>
            </a:r>
          </a:p>
          <a:p>
            <a:pPr marL="0" indent="0" algn="ctr">
              <a:buNone/>
            </a:pPr>
            <a:r>
              <a:rPr lang="en-GB" dirty="0" smtClean="0"/>
              <a:t>2</a:t>
            </a:r>
            <a:r>
              <a:rPr lang="en-GB" baseline="30000" dirty="0" smtClean="0"/>
              <a:t>nd</a:t>
            </a:r>
            <a:r>
              <a:rPr lang="en-GB" dirty="0" smtClean="0"/>
              <a:t> Round losers 100 pts</a:t>
            </a:r>
          </a:p>
          <a:p>
            <a:pPr marL="0" indent="0" algn="ctr">
              <a:buNone/>
            </a:pPr>
            <a:r>
              <a:rPr lang="en-GB" dirty="0" smtClean="0"/>
              <a:t>First Round losers 50 pts</a:t>
            </a:r>
            <a:endParaRPr lang="en-GB" dirty="0"/>
          </a:p>
        </p:txBody>
      </p:sp>
    </p:spTree>
    <p:extLst>
      <p:ext uri="{BB962C8B-B14F-4D97-AF65-F5344CB8AC3E}">
        <p14:creationId xmlns:p14="http://schemas.microsoft.com/office/powerpoint/2010/main" val="500642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 Lewis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lgn="ctr">
              <a:buNone/>
            </a:pPr>
            <a:r>
              <a:rPr lang="en-GB" dirty="0" smtClean="0"/>
              <a:t>All items are taken from the current John Lewis catalogue.  </a:t>
            </a:r>
          </a:p>
          <a:p>
            <a:pPr marL="0" indent="0" algn="ctr">
              <a:buNone/>
            </a:pPr>
            <a:r>
              <a:rPr lang="en-GB" dirty="0" smtClean="0"/>
              <a:t>They are items that are used from daybreak to nightfall.</a:t>
            </a:r>
          </a:p>
          <a:p>
            <a:pPr marL="0" indent="0" algn="ctr">
              <a:buNone/>
            </a:pPr>
            <a:r>
              <a:rPr lang="en-GB" dirty="0" smtClean="0"/>
              <a:t>You have a choice of 3 prices each round.</a:t>
            </a:r>
            <a:endParaRPr lang="en-GB" dirty="0"/>
          </a:p>
        </p:txBody>
      </p:sp>
    </p:spTree>
    <p:extLst>
      <p:ext uri="{BB962C8B-B14F-4D97-AF65-F5344CB8AC3E}">
        <p14:creationId xmlns:p14="http://schemas.microsoft.com/office/powerpoint/2010/main" val="671723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buNone/>
            </a:pPr>
            <a:r>
              <a:rPr lang="en-GB" dirty="0" smtClean="0"/>
              <a:t>Your target is to survive at least 3 rounds. This would score you 300 points.</a:t>
            </a:r>
            <a:endParaRPr lang="en-GB" dirty="0"/>
          </a:p>
        </p:txBody>
      </p:sp>
    </p:spTree>
    <p:extLst>
      <p:ext uri="{BB962C8B-B14F-4D97-AF65-F5344CB8AC3E}">
        <p14:creationId xmlns:p14="http://schemas.microsoft.com/office/powerpoint/2010/main" val="3329341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936104"/>
          </a:xfrm>
        </p:spPr>
        <p:txBody>
          <a:bodyPr>
            <a:normAutofit fontScale="90000"/>
          </a:bodyPr>
          <a:lstStyle/>
          <a:p>
            <a:r>
              <a:rPr lang="en-GB" sz="2700" dirty="0" smtClean="0"/>
              <a:t>Sale of the </a:t>
            </a:r>
            <a:r>
              <a:rPr lang="en-GB" sz="2700" dirty="0"/>
              <a:t>Century</a:t>
            </a:r>
            <a:br>
              <a:rPr lang="en-GB" sz="2700" dirty="0"/>
            </a:br>
            <a:r>
              <a:rPr lang="en-GB" sz="2700" dirty="0"/>
              <a:t>Wake up to the smell of freshly baked bread in the morning, with the Panasonic SD-2500WXC bread maker.</a:t>
            </a: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sz="2800" dirty="0"/>
          </a:p>
        </p:txBody>
      </p:sp>
      <p:pic>
        <p:nvPicPr>
          <p:cNvPr id="5" name="Picture 2" descr="C:\Users\john\Desktop\breadm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60018"/>
            <a:ext cx="3240360" cy="36971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31640" y="5445224"/>
            <a:ext cx="5816617" cy="461665"/>
          </a:xfrm>
          <a:prstGeom prst="rect">
            <a:avLst/>
          </a:prstGeom>
          <a:noFill/>
        </p:spPr>
        <p:txBody>
          <a:bodyPr wrap="square" rtlCol="0">
            <a:spAutoFit/>
          </a:bodyPr>
          <a:lstStyle/>
          <a:p>
            <a:r>
              <a:rPr lang="en-GB" sz="2400" dirty="0" smtClean="0"/>
              <a:t>A Less than £50    B £50     C More than £50</a:t>
            </a:r>
            <a:endParaRPr lang="en-GB" sz="2400" dirty="0"/>
          </a:p>
        </p:txBody>
      </p:sp>
    </p:spTree>
    <p:extLst>
      <p:ext uri="{BB962C8B-B14F-4D97-AF65-F5344CB8AC3E}">
        <p14:creationId xmlns:p14="http://schemas.microsoft.com/office/powerpoint/2010/main" val="2102336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Celebrating TV Quiz Shows </a:t>
            </a:r>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dirty="0" smtClean="0"/>
              <a:t>A Question of Sport</a:t>
            </a:r>
          </a:p>
          <a:p>
            <a:pPr marL="0" indent="0" algn="ctr">
              <a:buNone/>
            </a:pPr>
            <a:r>
              <a:rPr lang="en-GB" dirty="0" smtClean="0"/>
              <a:t>University Challenge</a:t>
            </a:r>
          </a:p>
          <a:p>
            <a:pPr marL="0" indent="0" algn="ctr">
              <a:buNone/>
            </a:pPr>
            <a:r>
              <a:rPr lang="en-GB" dirty="0" smtClean="0"/>
              <a:t>Sale of the Century</a:t>
            </a:r>
          </a:p>
          <a:p>
            <a:pPr marL="0" indent="0" algn="ctr">
              <a:buNone/>
            </a:pPr>
            <a:r>
              <a:rPr lang="en-GB" dirty="0" smtClean="0"/>
              <a:t>Double your Money</a:t>
            </a:r>
          </a:p>
          <a:p>
            <a:pPr marL="0" indent="0" algn="ctr">
              <a:buNone/>
            </a:pPr>
            <a:r>
              <a:rPr lang="en-GB" dirty="0" smtClean="0"/>
              <a:t>Take Your Pick</a:t>
            </a:r>
          </a:p>
          <a:p>
            <a:pPr marL="0" indent="0" algn="ctr">
              <a:buNone/>
            </a:pPr>
            <a:r>
              <a:rPr lang="en-GB" dirty="0" smtClean="0"/>
              <a:t>Generation Game</a:t>
            </a:r>
          </a:p>
          <a:p>
            <a:pPr marL="0" indent="0" algn="ctr">
              <a:buNone/>
            </a:pPr>
            <a:r>
              <a:rPr lang="en-GB" dirty="0" smtClean="0"/>
              <a:t>Pointless</a:t>
            </a:r>
          </a:p>
          <a:p>
            <a:pPr marL="0" indent="0" algn="ctr">
              <a:buNone/>
            </a:pPr>
            <a:r>
              <a:rPr lang="en-GB" dirty="0" smtClean="0"/>
              <a:t>Winner Takes All</a:t>
            </a:r>
          </a:p>
          <a:p>
            <a:pPr marL="0" indent="0">
              <a:buNone/>
            </a:pPr>
            <a:endParaRPr lang="en-GB" dirty="0"/>
          </a:p>
        </p:txBody>
      </p:sp>
    </p:spTree>
    <p:extLst>
      <p:ext uri="{BB962C8B-B14F-4D97-AF65-F5344CB8AC3E}">
        <p14:creationId xmlns:p14="http://schemas.microsoft.com/office/powerpoint/2010/main" val="2304677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Breadmaker</a:t>
            </a:r>
            <a:endParaRPr lang="en-GB" dirty="0"/>
          </a:p>
        </p:txBody>
      </p:sp>
      <p:sp>
        <p:nvSpPr>
          <p:cNvPr id="3" name="Content Placeholder 2"/>
          <p:cNvSpPr>
            <a:spLocks noGrp="1"/>
          </p:cNvSpPr>
          <p:nvPr>
            <p:ph idx="1"/>
          </p:nvPr>
        </p:nvSpPr>
        <p:spPr/>
        <p:txBody>
          <a:bodyPr>
            <a:normAutofit lnSpcReduction="10000"/>
          </a:bodyPr>
          <a:lstStyle/>
          <a:p>
            <a:pPr marL="0" indent="0" algn="ctr">
              <a:buNone/>
            </a:pPr>
            <a:endParaRPr lang="en-GB" sz="8000" dirty="0" smtClean="0"/>
          </a:p>
          <a:p>
            <a:pPr marL="0" indent="0" algn="ctr">
              <a:buNone/>
            </a:pPr>
            <a:r>
              <a:rPr lang="en-GB" sz="8000" dirty="0" smtClean="0"/>
              <a:t>C   £89.50</a:t>
            </a:r>
          </a:p>
          <a:p>
            <a:pPr marL="0" indent="0" algn="ctr">
              <a:buNone/>
            </a:pPr>
            <a:r>
              <a:rPr lang="en-GB" sz="5400" dirty="0" smtClean="0"/>
              <a:t>Losers get 50 pts and are out of the competition.</a:t>
            </a:r>
            <a:endParaRPr lang="en-GB" sz="5400" dirty="0"/>
          </a:p>
        </p:txBody>
      </p:sp>
    </p:spTree>
    <p:extLst>
      <p:ext uri="{BB962C8B-B14F-4D97-AF65-F5344CB8AC3E}">
        <p14:creationId xmlns:p14="http://schemas.microsoft.com/office/powerpoint/2010/main" val="2542993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a:xfrm>
            <a:off x="457200" y="1196752"/>
            <a:ext cx="8229600" cy="4929411"/>
          </a:xfrm>
        </p:spPr>
        <p:txBody>
          <a:bodyPr>
            <a:normAutofit/>
          </a:bodyPr>
          <a:lstStyle/>
          <a:p>
            <a:pPr marL="0" indent="0" algn="ctr">
              <a:buNone/>
            </a:pPr>
            <a:r>
              <a:rPr lang="en-GB" sz="1800" dirty="0"/>
              <a:t>The Kenwood JE720 Juicer offers a smarter way to get your five a day. Providing continuous juice, the JE720 features Kenwood’s latest Apex- advanced pulp extraction technology, to give you more juice and less pulp to throw away.</a:t>
            </a:r>
          </a:p>
        </p:txBody>
      </p:sp>
      <p:pic>
        <p:nvPicPr>
          <p:cNvPr id="2051" name="Picture 3" descr="C:\Users\john\Desktop\jui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76872"/>
            <a:ext cx="3997623" cy="38412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44208" y="2924944"/>
            <a:ext cx="1877630" cy="1477328"/>
          </a:xfrm>
          <a:prstGeom prst="rect">
            <a:avLst/>
          </a:prstGeom>
          <a:noFill/>
        </p:spPr>
        <p:txBody>
          <a:bodyPr wrap="none" rtlCol="0">
            <a:spAutoFit/>
          </a:bodyPr>
          <a:lstStyle/>
          <a:p>
            <a:r>
              <a:rPr lang="en-GB" dirty="0" smtClean="0"/>
              <a:t>A Less Than £100</a:t>
            </a:r>
          </a:p>
          <a:p>
            <a:endParaRPr lang="en-GB" dirty="0"/>
          </a:p>
          <a:p>
            <a:r>
              <a:rPr lang="en-GB" dirty="0" smtClean="0"/>
              <a:t>B £100</a:t>
            </a:r>
          </a:p>
          <a:p>
            <a:endParaRPr lang="en-GB" dirty="0"/>
          </a:p>
          <a:p>
            <a:r>
              <a:rPr lang="en-GB" dirty="0" smtClean="0"/>
              <a:t>C More than £100</a:t>
            </a:r>
            <a:endParaRPr lang="en-GB" dirty="0"/>
          </a:p>
        </p:txBody>
      </p:sp>
    </p:spTree>
    <p:extLst>
      <p:ext uri="{BB962C8B-B14F-4D97-AF65-F5344CB8AC3E}">
        <p14:creationId xmlns:p14="http://schemas.microsoft.com/office/powerpoint/2010/main" val="2834729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Juicer</a:t>
            </a:r>
            <a:endParaRPr lang="en-GB" dirty="0"/>
          </a:p>
        </p:txBody>
      </p:sp>
      <p:sp>
        <p:nvSpPr>
          <p:cNvPr id="3" name="Content Placeholder 2"/>
          <p:cNvSpPr>
            <a:spLocks noGrp="1"/>
          </p:cNvSpPr>
          <p:nvPr>
            <p:ph idx="1"/>
          </p:nvPr>
        </p:nvSpPr>
        <p:spPr/>
        <p:txBody>
          <a:bodyPr>
            <a:normAutofit fontScale="92500"/>
          </a:bodyPr>
          <a:lstStyle/>
          <a:p>
            <a:pPr marL="0" indent="0" algn="ctr">
              <a:buNone/>
            </a:pPr>
            <a:endParaRPr lang="en-GB" sz="8000" dirty="0" smtClean="0"/>
          </a:p>
          <a:p>
            <a:pPr marL="0" indent="0" algn="ctr">
              <a:buNone/>
            </a:pPr>
            <a:r>
              <a:rPr lang="en-GB" sz="8000" dirty="0" smtClean="0"/>
              <a:t>A   £99.50</a:t>
            </a:r>
          </a:p>
          <a:p>
            <a:pPr marL="0" indent="0" algn="ctr">
              <a:buNone/>
            </a:pPr>
            <a:r>
              <a:rPr lang="en-GB" sz="6000" dirty="0" smtClean="0"/>
              <a:t>Losers get 100 pts and are out of the competition</a:t>
            </a:r>
            <a:endParaRPr lang="en-GB" sz="6000" dirty="0"/>
          </a:p>
        </p:txBody>
      </p:sp>
    </p:spTree>
    <p:extLst>
      <p:ext uri="{BB962C8B-B14F-4D97-AF65-F5344CB8AC3E}">
        <p14:creationId xmlns:p14="http://schemas.microsoft.com/office/powerpoint/2010/main" val="794749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a:xfrm>
            <a:off x="457200" y="1196752"/>
            <a:ext cx="8229600" cy="4929411"/>
          </a:xfrm>
        </p:spPr>
        <p:txBody>
          <a:bodyPr>
            <a:normAutofit/>
          </a:bodyPr>
          <a:lstStyle/>
          <a:p>
            <a:pPr marL="0" indent="0" algn="ctr">
              <a:buNone/>
            </a:pPr>
            <a:r>
              <a:rPr lang="en-GB" sz="1800" dirty="0"/>
              <a:t>LG HOM-BOT VR62701LVB is a robotic vacuum cleaner that offers the ultimate in innovation and stylish design. This unique vacuum includes </a:t>
            </a:r>
            <a:r>
              <a:rPr lang="en-GB" sz="1800" b="1" dirty="0"/>
              <a:t>sensors and brushes</a:t>
            </a:r>
            <a:r>
              <a:rPr lang="en-GB" sz="1800" dirty="0"/>
              <a:t> that enable it to reach the hard-to-get-to places that conventional cleaners can’t. Ultrasonic and infrared sensors detect obstacles to avoid, while the vacuum’s Dual Eye 2.0™ cameras </a:t>
            </a:r>
            <a:r>
              <a:rPr lang="en-GB" sz="1800" b="1" dirty="0"/>
              <a:t>accurately scan and map rooms</a:t>
            </a:r>
            <a:r>
              <a:rPr lang="en-GB" sz="1800" dirty="0"/>
              <a:t>, even when the lights are turned off.</a:t>
            </a:r>
          </a:p>
        </p:txBody>
      </p:sp>
      <p:pic>
        <p:nvPicPr>
          <p:cNvPr id="3075" name="Picture 3" descr="C:\Users\john\Desktop\ho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17214"/>
            <a:ext cx="3384376" cy="30947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36096" y="3429000"/>
            <a:ext cx="1877630" cy="1477328"/>
          </a:xfrm>
          <a:prstGeom prst="rect">
            <a:avLst/>
          </a:prstGeom>
          <a:noFill/>
        </p:spPr>
        <p:txBody>
          <a:bodyPr wrap="none" rtlCol="0">
            <a:spAutoFit/>
          </a:bodyPr>
          <a:lstStyle/>
          <a:p>
            <a:r>
              <a:rPr lang="en-GB" dirty="0" smtClean="0"/>
              <a:t>A Less than £500</a:t>
            </a:r>
          </a:p>
          <a:p>
            <a:endParaRPr lang="en-GB" dirty="0"/>
          </a:p>
          <a:p>
            <a:r>
              <a:rPr lang="en-GB" dirty="0" smtClean="0"/>
              <a:t>B £500</a:t>
            </a:r>
          </a:p>
          <a:p>
            <a:endParaRPr lang="en-GB" dirty="0"/>
          </a:p>
          <a:p>
            <a:r>
              <a:rPr lang="en-GB" dirty="0" smtClean="0"/>
              <a:t>C More than £500</a:t>
            </a:r>
            <a:endParaRPr lang="en-GB" dirty="0"/>
          </a:p>
        </p:txBody>
      </p:sp>
    </p:spTree>
    <p:extLst>
      <p:ext uri="{BB962C8B-B14F-4D97-AF65-F5344CB8AC3E}">
        <p14:creationId xmlns:p14="http://schemas.microsoft.com/office/powerpoint/2010/main" val="20673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Vacuum Cleaner</a:t>
            </a:r>
            <a:endParaRPr lang="en-GB" dirty="0"/>
          </a:p>
        </p:txBody>
      </p:sp>
      <p:sp>
        <p:nvSpPr>
          <p:cNvPr id="3" name="Content Placeholder 2"/>
          <p:cNvSpPr>
            <a:spLocks noGrp="1"/>
          </p:cNvSpPr>
          <p:nvPr>
            <p:ph idx="1"/>
          </p:nvPr>
        </p:nvSpPr>
        <p:spPr/>
        <p:txBody>
          <a:bodyPr>
            <a:normAutofit fontScale="92500"/>
          </a:bodyPr>
          <a:lstStyle/>
          <a:p>
            <a:pPr marL="0" indent="0" algn="ctr">
              <a:buNone/>
            </a:pPr>
            <a:endParaRPr lang="en-GB" sz="8000" dirty="0" smtClean="0"/>
          </a:p>
          <a:p>
            <a:pPr marL="0" indent="0" algn="ctr">
              <a:buNone/>
            </a:pPr>
            <a:r>
              <a:rPr lang="en-GB" sz="8000" dirty="0" smtClean="0"/>
              <a:t>A   £479.50</a:t>
            </a:r>
          </a:p>
          <a:p>
            <a:pPr marL="0" indent="0" algn="ctr">
              <a:buNone/>
            </a:pPr>
            <a:r>
              <a:rPr lang="en-GB" sz="6000" dirty="0" smtClean="0"/>
              <a:t>Losers get 200 pts and are out of the competition</a:t>
            </a:r>
            <a:endParaRPr lang="en-GB" sz="6000" dirty="0"/>
          </a:p>
        </p:txBody>
      </p:sp>
    </p:spTree>
    <p:extLst>
      <p:ext uri="{BB962C8B-B14F-4D97-AF65-F5344CB8AC3E}">
        <p14:creationId xmlns:p14="http://schemas.microsoft.com/office/powerpoint/2010/main" val="38678557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Sale of the Century</a:t>
            </a:r>
            <a:br>
              <a:rPr lang="en-GB" dirty="0" smtClean="0"/>
            </a:br>
            <a:endParaRPr lang="en-GB" dirty="0"/>
          </a:p>
        </p:txBody>
      </p:sp>
      <p:sp>
        <p:nvSpPr>
          <p:cNvPr id="3" name="Content Placeholder 2"/>
          <p:cNvSpPr>
            <a:spLocks noGrp="1"/>
          </p:cNvSpPr>
          <p:nvPr>
            <p:ph idx="1"/>
          </p:nvPr>
        </p:nvSpPr>
        <p:spPr>
          <a:xfrm>
            <a:off x="457200" y="1052736"/>
            <a:ext cx="8229600" cy="5073427"/>
          </a:xfrm>
        </p:spPr>
        <p:txBody>
          <a:bodyPr>
            <a:normAutofit/>
          </a:bodyPr>
          <a:lstStyle/>
          <a:p>
            <a:pPr marL="0" indent="0" algn="ctr">
              <a:buNone/>
            </a:pPr>
            <a:r>
              <a:rPr lang="en-GB" sz="2000" dirty="0"/>
              <a:t>The Bosch </a:t>
            </a:r>
            <a:r>
              <a:rPr lang="en-GB" sz="2000" dirty="0" err="1"/>
              <a:t>Indego</a:t>
            </a:r>
            <a:r>
              <a:rPr lang="en-GB" sz="2000" dirty="0"/>
              <a:t> robotic lawnmower mows all by itself, so you can enjoy other projects in and around your home. Featuring Bosch’s </a:t>
            </a:r>
            <a:r>
              <a:rPr lang="en-GB" sz="2000" dirty="0" err="1"/>
              <a:t>logicut</a:t>
            </a:r>
            <a:r>
              <a:rPr lang="en-GB" sz="2000" dirty="0"/>
              <a:t> technology, this intelligent navigation system automatically measures your garden, calculates the shortest possible route and gets mowing in orderly parallel lines.</a:t>
            </a:r>
            <a:endParaRPr lang="en-GB" sz="2000" dirty="0" smtClean="0"/>
          </a:p>
        </p:txBody>
      </p:sp>
      <p:pic>
        <p:nvPicPr>
          <p:cNvPr id="4" name="Picture 2" descr="C:\Users\john\Desktop\lawnm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819701"/>
            <a:ext cx="3568055" cy="3019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68144" y="3356992"/>
            <a:ext cx="1994649" cy="1477328"/>
          </a:xfrm>
          <a:prstGeom prst="rect">
            <a:avLst/>
          </a:prstGeom>
          <a:noFill/>
        </p:spPr>
        <p:txBody>
          <a:bodyPr wrap="none" rtlCol="0">
            <a:spAutoFit/>
          </a:bodyPr>
          <a:lstStyle/>
          <a:p>
            <a:r>
              <a:rPr lang="en-GB" dirty="0" smtClean="0"/>
              <a:t>A Less than £1150</a:t>
            </a:r>
          </a:p>
          <a:p>
            <a:endParaRPr lang="en-GB" dirty="0"/>
          </a:p>
          <a:p>
            <a:r>
              <a:rPr lang="en-GB" dirty="0" smtClean="0"/>
              <a:t>B £1150</a:t>
            </a:r>
          </a:p>
          <a:p>
            <a:endParaRPr lang="en-GB" dirty="0"/>
          </a:p>
          <a:p>
            <a:r>
              <a:rPr lang="en-GB" dirty="0" smtClean="0"/>
              <a:t>C More than £1150</a:t>
            </a:r>
            <a:endParaRPr lang="en-GB" dirty="0"/>
          </a:p>
        </p:txBody>
      </p:sp>
    </p:spTree>
    <p:extLst>
      <p:ext uri="{BB962C8B-B14F-4D97-AF65-F5344CB8AC3E}">
        <p14:creationId xmlns:p14="http://schemas.microsoft.com/office/powerpoint/2010/main" val="3188789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Robotic Lawnmower</a:t>
            </a:r>
            <a:endParaRPr lang="en-GB" dirty="0"/>
          </a:p>
        </p:txBody>
      </p:sp>
      <p:sp>
        <p:nvSpPr>
          <p:cNvPr id="3" name="Content Placeholder 2"/>
          <p:cNvSpPr>
            <a:spLocks noGrp="1"/>
          </p:cNvSpPr>
          <p:nvPr>
            <p:ph idx="1"/>
          </p:nvPr>
        </p:nvSpPr>
        <p:spPr>
          <a:xfrm>
            <a:off x="457200" y="1600201"/>
            <a:ext cx="8229600" cy="3268960"/>
          </a:xfrm>
        </p:spPr>
        <p:txBody>
          <a:bodyPr>
            <a:normAutofit fontScale="70000" lnSpcReduction="20000"/>
          </a:bodyPr>
          <a:lstStyle/>
          <a:p>
            <a:pPr marL="0" indent="0" algn="ctr">
              <a:buNone/>
            </a:pPr>
            <a:endParaRPr lang="en-GB" sz="8000" dirty="0" smtClean="0"/>
          </a:p>
          <a:p>
            <a:pPr marL="0" indent="0" algn="ctr">
              <a:buNone/>
            </a:pPr>
            <a:r>
              <a:rPr lang="en-GB" sz="8000" dirty="0" smtClean="0"/>
              <a:t>B £1150</a:t>
            </a:r>
          </a:p>
          <a:p>
            <a:pPr marL="0" indent="0" algn="ctr">
              <a:buNone/>
            </a:pPr>
            <a:r>
              <a:rPr lang="en-GB" sz="7000" dirty="0" smtClean="0"/>
              <a:t>Losers get 300 pts</a:t>
            </a:r>
          </a:p>
          <a:p>
            <a:pPr marL="0" indent="0" algn="ctr">
              <a:buNone/>
            </a:pPr>
            <a:r>
              <a:rPr lang="en-GB" sz="7000" dirty="0" smtClean="0"/>
              <a:t>Winners get 800 pts</a:t>
            </a:r>
            <a:endParaRPr lang="en-GB" sz="7000" dirty="0"/>
          </a:p>
        </p:txBody>
      </p:sp>
    </p:spTree>
    <p:extLst>
      <p:ext uri="{BB962C8B-B14F-4D97-AF65-F5344CB8AC3E}">
        <p14:creationId xmlns:p14="http://schemas.microsoft.com/office/powerpoint/2010/main" val="583644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buNone/>
            </a:pPr>
            <a:r>
              <a:rPr lang="en-GB" dirty="0" smtClean="0"/>
              <a:t>You were set a target of 300 points on this round.</a:t>
            </a:r>
          </a:p>
          <a:p>
            <a:pPr marL="0" indent="0">
              <a:buNone/>
            </a:pPr>
            <a:r>
              <a:rPr lang="en-GB" dirty="0" smtClean="0"/>
              <a:t>How did you do?</a:t>
            </a:r>
          </a:p>
          <a:p>
            <a:pPr marL="0" indent="0">
              <a:buNone/>
            </a:pPr>
            <a:r>
              <a:rPr lang="en-GB" dirty="0" smtClean="0"/>
              <a:t>The target for the first 3 Rounds was 960 points</a:t>
            </a:r>
          </a:p>
          <a:p>
            <a:pPr marL="0" indent="0">
              <a:buNone/>
            </a:pPr>
            <a:r>
              <a:rPr lang="en-GB" dirty="0" smtClean="0"/>
              <a:t>Are you meeting the target?</a:t>
            </a:r>
            <a:endParaRPr lang="en-GB" dirty="0"/>
          </a:p>
        </p:txBody>
      </p:sp>
    </p:spTree>
    <p:extLst>
      <p:ext uri="{BB962C8B-B14F-4D97-AF65-F5344CB8AC3E}">
        <p14:creationId xmlns:p14="http://schemas.microsoft.com/office/powerpoint/2010/main" val="1959684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Double Your Money</a:t>
            </a:r>
            <a:br>
              <a:rPr lang="en-GB" dirty="0" smtClean="0"/>
            </a:br>
            <a:r>
              <a:rPr lang="en-GB" dirty="0" smtClean="0"/>
              <a:t>1955 - 1968</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41" y="1628800"/>
            <a:ext cx="39433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john\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03" y="1603200"/>
            <a:ext cx="2997433" cy="44089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1720" y="4221088"/>
            <a:ext cx="2376264" cy="369332"/>
          </a:xfrm>
          <a:prstGeom prst="rect">
            <a:avLst/>
          </a:prstGeom>
          <a:noFill/>
        </p:spPr>
        <p:txBody>
          <a:bodyPr wrap="square" rtlCol="0">
            <a:spAutoFit/>
          </a:bodyPr>
          <a:lstStyle/>
          <a:p>
            <a:r>
              <a:rPr lang="en-GB" dirty="0" smtClean="0"/>
              <a:t>Hughie Green</a:t>
            </a:r>
            <a:endParaRPr lang="en-GB" dirty="0"/>
          </a:p>
        </p:txBody>
      </p:sp>
      <p:sp>
        <p:nvSpPr>
          <p:cNvPr id="7" name="TextBox 6"/>
          <p:cNvSpPr txBox="1"/>
          <p:nvPr/>
        </p:nvSpPr>
        <p:spPr>
          <a:xfrm>
            <a:off x="1619672" y="5445224"/>
            <a:ext cx="5750079" cy="369332"/>
          </a:xfrm>
          <a:prstGeom prst="rect">
            <a:avLst/>
          </a:prstGeom>
          <a:noFill/>
        </p:spPr>
        <p:txBody>
          <a:bodyPr wrap="square" rtlCol="0">
            <a:spAutoFit/>
          </a:bodyPr>
          <a:lstStyle/>
          <a:p>
            <a:r>
              <a:rPr lang="en-GB" dirty="0" smtClean="0"/>
              <a:t>Monica Rose &amp; Hughie Green</a:t>
            </a:r>
            <a:endParaRPr lang="en-GB" dirty="0"/>
          </a:p>
        </p:txBody>
      </p:sp>
    </p:spTree>
    <p:extLst>
      <p:ext uri="{BB962C8B-B14F-4D97-AF65-F5344CB8AC3E}">
        <p14:creationId xmlns:p14="http://schemas.microsoft.com/office/powerpoint/2010/main" val="550713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 from 50 to 6,400 </a:t>
            </a:r>
            <a:r>
              <a:rPr lang="en-GB" dirty="0" err="1" smtClean="0"/>
              <a:t>pts</a:t>
            </a:r>
            <a:endParaRPr lang="en-GB" dirty="0"/>
          </a:p>
        </p:txBody>
      </p:sp>
      <p:sp>
        <p:nvSpPr>
          <p:cNvPr id="3" name="Content Placeholder 2"/>
          <p:cNvSpPr>
            <a:spLocks noGrp="1"/>
          </p:cNvSpPr>
          <p:nvPr>
            <p:ph idx="1"/>
          </p:nvPr>
        </p:nvSpPr>
        <p:spPr/>
        <p:txBody>
          <a:bodyPr/>
          <a:lstStyle/>
          <a:p>
            <a:pPr marL="0" indent="0" algn="ctr">
              <a:buNone/>
            </a:pPr>
            <a:r>
              <a:rPr lang="en-GB" dirty="0" smtClean="0"/>
              <a:t>All questions relate to the flags of European nations.</a:t>
            </a:r>
          </a:p>
          <a:p>
            <a:pPr marL="0" indent="0" algn="ctr">
              <a:buNone/>
            </a:pPr>
            <a:r>
              <a:rPr lang="en-GB" dirty="0" smtClean="0"/>
              <a:t>Answer 8 questions correctly to win 6,400</a:t>
            </a:r>
          </a:p>
          <a:p>
            <a:pPr marL="0" indent="0" algn="ctr">
              <a:buNone/>
            </a:pPr>
            <a:endParaRPr lang="en-GB" dirty="0" smtClean="0"/>
          </a:p>
          <a:p>
            <a:pPr marL="0" indent="0" algn="ctr">
              <a:buNone/>
            </a:pPr>
            <a:r>
              <a:rPr lang="en-GB" dirty="0" smtClean="0"/>
              <a:t>You can quit whenever you like to claim your points before the next question is asked.</a:t>
            </a:r>
            <a:endParaRPr lang="en-GB" dirty="0"/>
          </a:p>
        </p:txBody>
      </p:sp>
    </p:spTree>
    <p:extLst>
      <p:ext uri="{BB962C8B-B14F-4D97-AF65-F5344CB8AC3E}">
        <p14:creationId xmlns:p14="http://schemas.microsoft.com/office/powerpoint/2010/main" val="1712059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a:bodyPr>
          <a:lstStyle/>
          <a:p>
            <a:r>
              <a:rPr lang="en-GB" dirty="0" smtClean="0"/>
              <a:t>A Question of Sport</a:t>
            </a:r>
            <a:br>
              <a:rPr lang="en-GB" dirty="0" smtClean="0"/>
            </a:br>
            <a:r>
              <a:rPr lang="en-GB" dirty="0" smtClean="0"/>
              <a:t>2</a:t>
            </a:r>
            <a:r>
              <a:rPr lang="en-GB" baseline="30000" dirty="0" smtClean="0"/>
              <a:t>nd</a:t>
            </a:r>
            <a:r>
              <a:rPr lang="en-GB" dirty="0" smtClean="0"/>
              <a:t> December 1968 – present day</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988840"/>
            <a:ext cx="5112568" cy="3983422"/>
          </a:xfrm>
          <a:prstGeom prst="rect">
            <a:avLst/>
          </a:prstGeom>
          <a:noFill/>
          <a:ln>
            <a:noFill/>
          </a:ln>
        </p:spPr>
      </p:pic>
    </p:spTree>
    <p:extLst>
      <p:ext uri="{BB962C8B-B14F-4D97-AF65-F5344CB8AC3E}">
        <p14:creationId xmlns:p14="http://schemas.microsoft.com/office/powerpoint/2010/main" val="552162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buNone/>
            </a:pPr>
            <a:r>
              <a:rPr lang="en-GB" dirty="0" smtClean="0"/>
              <a:t>Your target is to get the first 4 correct and then quit.</a:t>
            </a:r>
          </a:p>
          <a:p>
            <a:pPr marL="0" indent="0">
              <a:buNone/>
            </a:pPr>
            <a:r>
              <a:rPr lang="en-GB" dirty="0" smtClean="0"/>
              <a:t>If you did this you would get 400 points, so that is your target.</a:t>
            </a:r>
            <a:endParaRPr lang="en-GB" dirty="0"/>
          </a:p>
        </p:txBody>
      </p:sp>
    </p:spTree>
    <p:extLst>
      <p:ext uri="{BB962C8B-B14F-4D97-AF65-F5344CB8AC3E}">
        <p14:creationId xmlns:p14="http://schemas.microsoft.com/office/powerpoint/2010/main" val="2290790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a:t>
            </a:r>
            <a:r>
              <a:rPr lang="en-GB" dirty="0"/>
              <a:t>5</a:t>
            </a:r>
            <a:r>
              <a:rPr lang="en-GB" dirty="0" smtClean="0"/>
              <a:t>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Whose flag is this? </a:t>
            </a:r>
            <a:endParaRPr lang="en-GB" dirty="0"/>
          </a:p>
        </p:txBody>
      </p:sp>
      <p:sp>
        <p:nvSpPr>
          <p:cNvPr id="4" name="AutoShape 2" descr="data:image/jpeg;base64,/9j/4AAQSkZJRgABAQAAAQABAAD/2wCEAAkGBhQSERUUExQWFRUUGBcYGBgYGBoWHhsaGBgaGhofFxgXHCYfGBwkGhgWHy8gJCcpLCwsFx8xNTAqNSYrLCkBCQoKDgwOGg8PGiwkHyQtLCwsLCwsLCwsLCwsLCwsLCwsLCwsLCwsLCwsKSwpLCwsLCksKSwsLCwpLCwsLCwpLP/AABEIALIBHAMBIgACEQEDEQH/xAAcAAAABwEBAAAAAAAAAAAAAAABAgMEBQYHAAj/xAA9EAABAwEGAwYFAgUCBwEAAAABAgMRAAQFBhIhMUFRYQcTcYGRoSKxwdHwMuEUQlJy8SOCFSQzNENiknT/xAAZAQADAQEBAAAAAAAAAAAAAAACAwQBAAX/xAAsEQACAgICAQMDAwQDAAAAAAAAAQIRAxIhMUEEIlETMoFCYXEzkaGxFCNS/9oADAMBAAIRAxEAPwDIbBaMiwfI+FTd4XA44QtI0I1mnOGcKKWc7iYA2B08yKnn79bQru5EbSePlyqLJm9/sHRh7fcFuLCq7QyW1GYEExp0pvZ+yR/vDMqSOCRJI68queH7OgJzsuSTrvNXuy2xyytKcebJREkohREc08qnjOdunSGSUavyYhelnFmluMqk7giMvrxqvN4iU2uW9I56zUr2lYrRbrYXW0lKAkJE7mOJA46+1U8r5VbiwrXkRObvg9Ddl9uZtrK1LCcySAUnw361lXanYWmrxdQyrMnQnXNlUR8SZ6E1FYVxCuzuEAwHND48DTjEVxvKcLqUKUFakgbGlQisU6fC+fkKTc42Vo1P3RdYSnvHfETw8aZXLdKnXBIOVOqvt49KdYktnxBpOyd/GnzlvLRARjqtmW7DGPwFhoolJ0TNa81ZbFabIe87spUk5ySEqTprrMivMt1tLU4ko4KGvnzrUf8Ag6bUEpcP0qPLGOOXHkdGUpx5MyvaypS+tDRK0hRCDxIB6dKfWC4svxu6Rw+9afcfZSkrORYEDUq+KqN2k3I/ZHw06UlBGZBRMEdQdZ6U5ZHKorr5A0UefPwQtuv9Uw18ITx4mOXIVLu4wcU2kNqUNpgx4yarNmsGbVUgb+n0oLU+E6D0H341ssMZNIOE3G2ycteLrUtvul2lYb/oCifUDU+tQLi0DZSieM6a+tMlOTvRZp8cSSEym2S91389Z1hbLy0GIkKI8vYU9t+N7a6QVvrOkTPDrVc50IcI2rnii+WjFkaJ668UKQr4xmBM661LqvVFpWhAVkRMqSdM0bDwqmISD0oxBSd6TL08W7XDHLM0qZrvfZ0ZUmAjeDGsaU0wxitan3UFRUgARqd9jVew1f0sLan44JTPGRU72fYKflanEKSFRB4nfaoJ4lCLUu/A+M7aoX/4V3tuLhnKmd+Z5e9TFnxSGrSGEanLMco1M1KOXMtoKTkKSdpHv1qjWC4nGrat5wblUeBEa0pLa78IZdVXk2S68T2VSMq3G0LA+JCiArjsDv5VA3v2gMutOWZKFFa0FOsZcp0neT4RWVXraM14twdI+U1fMDX3Y2bQpL+VLqkjIpSZ04gGNKo3lUV+3wIcVy38lLufDLrT6xAIUND58eRqRunB7rdoWs6hatIHntWg4lv+ypWFJUnbUjQUhcOKmysORmRB1HzFKlJuVN8dWMSVWv7GQ49YWHgFJUnc6gjfxqr9ya3nEuMbBaHQFFMpBHxgAnXziKn7twTdz9mBDLawsSVJ0M9FJOlWYsjXsXjyTTj+pma9hmHw7alvlQ/5cJhMAklYUAegEb861jGVsShsBSZBmsHvO3quy8XRYnTDaylKgZkb5VcFgHTyqw3n2jPFCVWiFEgCE6a8dKHK21S8m40rt+B/fl4td2ckBUVlF4NLCzJJqzXxbP4lKVtaQZ8ehpoEhcE6GsxXHlhz56PQVjuiyPWeVBJBBzKmCNOfCvNF/hItDoQrMgLUEq5gGBVxu/F3eJUzrAEAnltHWqFeLWR1aeR08DTfTfdTVcC8vV2SOHcQLszqVgnKD8QB3Fbi72k97ZVZUBRKYmdDIiY+lecwaseFL7KCWidFbUWfE62i/wCQcU10yDta/jV4n50gKmL5udYcKkpJSoyCBMc6dXLhZSxnc0SNgdCfHpTvqwjG2Bo3Lga3Hd+Y51bDbxrTcNYnaWMih0B61n1424H/AEmRPAkaCnVxKFmIU4ZEzB+nOpMsfqLZ9+EPg9HSN3ewHZ1MK7sBDikkhfDMRpmHEVgisKuZ1l7QhSpg7kHnw2rccP4ubtDaEBWUKgTPA/Kq/wBruE2mrEXmlFspUAUzosHx1kUEG+48fJ0l/wCufgyW1Xqlo5WgDB34D71IXnejqEpdQog8eWoqtWayqcWEp4+1X26LkbWwWnFagR16ECm5tcdN/kzHtK0vwKXD2l2hpHeJIUrYpIkHx10qLxLiNd4OJceiUiNBAA5JG5qJt93904WUKkJ1Ufp40KlBKJHLhWwhGXuQTbXA3vG1ACB+ePPwqDWSd9/3pxaDmMzSCUztP51qqKoRN2EIoOVCTFADTBZ1BNDQKrTAwP5+b06UmU7/ALfYU0pVpzh+ChaCTFLO+UKCknUGRW9dnGOe+bCSn4kxImsBNSVx3+5ZXM7Zj5VJ6jE5q12h+Kajw+j03fNqW4kBtoqIkjaSY9qy+2YiWu1Fh1pTSkzooQduXIjWaseHu0tKWw44nMCIOUiQd+PCqViDExvC80vNN5EtgI+LeNdVRx12qOtouUuxzerUV0RrzH/Pk7BKAR505as2Vxby9IEDoB96vTWD0uFLp3AGnnU2cGNvJGZHEaxppSnNtpJeBiikrZmVpR3zXeOaJgEA8hzprcmIMzi0I/6YAk9elW7tNwgqz2XMlYU3soRBHLoRpWf4ZbCWVr4zPkBTdKg77+Be1vgQv27Ataltamduf71CIvJxAKQogcpI9hTu6rU4XQlKSvvFfpAJJJP8oGpNXhjs8zrCn2y2YEpVKT5iqNvp+2fIrXflGe3egrdSOWp8qc4hteZQTwT8zVwv3D7VlBLcTxHOs7tDhUok7k03HL6ktvgF+1UObuvJTR5p4j7dautjsiHUhadQelUAVtvZze90t2FCXy0l2VZ+8EknTWeURS/Uwuq4CxyrsyllJYtI/pUdPA0GJ2IcCh/MPcftUoq51vtBWgUNfMcPant6YWeeZBQnMRBjbyrVkSkm/wCDHBuLRRAKmbruf+degGoH3qWurBLo+N1MRsDw6k7UN5Mg/CVQgb8J/amSzKT1iwYwr3Mt2GMR2dYCDqdttJrSLJhSyWmznMmQoEEpJSU+Y2NYRc18sWdfTjA9613DT7FqKPihK94OWdNtOdRyhpPrgentGrMpxFYm7C4tCDmhRCTzHWOlVK0WtSzKj+dK1jtuwtZrOGnWjlcWSlSM0ykCcwB2106zWREcqvwx9vPZLklz+xoFhtndspjiE1XsT3w84spW6tSRBSFLUoDwkwKtWD7pS+0EunURpMeFSj/ZoSvvUpU6E7ACYjpxqGM4wm7RTKLlFFLuWyBlour0JE68Bw86bMvqBU7Jzr26DgBQ3zby653aZCUmNdJPUcBXP7AA8wPzgKclfL8nR/0ItfETrrxUTuZozgCjl4TPkP3+VGACRA04z8/b50WxonXYREcNPz3qihbY0cYzHaEgT+eO9N3GISSdOHrr5aVOuNwNQBxNRy/jgn9IJ8zm5fTpXJnNEGoamg1qYVdJKyAeJj3ik/8AhcGJ1Ee/+DTN1QvRkd3elAETU6LqB47geuyo9vWkbVdcbawT6QCPagWTwN+j0RGXpSqGZ25T+eFOv4fLJMfn571wcCdRp9/8Gj2sW4V2M1pMTz+Y/JohOtKuuSKSol0LZL3BeJSsJJ0VpHXhWl3ZYkWRlTq4kyon7Vj7a4NXu9MUotFgCBouAlQ4SDv5gV53qsTbSXT7LMMuH8luwvid98KU2kqGY5REkgb6DatAu/FCu4hTSkOAEcInn+1Ubs1xMxYLL/rykKSDmCcx46QNeNJYlx3/ABBUuzAhKoCZEE8JIG09anitLlB/KCb2pSQx7SL9tTwSypRUknQJAGvEqiozCmH4BbcV+rWPHcVNWy0JS1mcMr+fhWa3jfT3fTmKSk/CAYjlRYlPKtUZPXG9jQrtwk7d9tbtTDZfQgklsfqhQg5fLbwp1intHNqVlaaU0GwUnPGaTEyBsBHjrQdnfa420FItkjbK4lObbgoDXzFQeLcQNWu1PPMpKUGBJEFWUASRzNG4PjYBNX7SoPX64p0laipMxHTnRL1sQjvE7HePnUYtVTFzWjOgtq15eFWSjrUkKT24ZC5qWbKo0mutbJQopPDbwqy4bunOzmI3UfpWzmoxs2EbdD6yYibbcAJATOw4eJrVcNlNoCQ1B0meVec8+tXfAGMXLIrMgzGhSdQQefKk5sCSs2GVt0bzarxs1jbi1KbbCgf1bL5gaanpXmXFNrQu0ulqQ0VqKByTOkdKvvabjBVssyZTkyqBgEnU9aylapovTpS5XS4QGVtcPyCk1eMIXie5KJ4EelUQfnGrNgl2XSnUzr7a0z1MU4GYm1Ijr+tK1PHMoq2iSVe5pTD1hC3ApX6E+5qQv7DzirSEhJynWYO0117r/h0BtG59hQbpxUI9sLWm5MRvq9srw7pRARGqTAn/ABW2YT7QGkWUd4FHQGUidwNCK88WdkrUBV9sVsTZ2E8dBI6cZpeWGla9hwe130J3wBabY+9kLedRVH166R51BPL+M8ht4Crgm9GXhBgFQjX83qiXi6nvFBJ+EGB4Aax4/WlenlKU2mPyJRjwEfdKhpoVaDoOH3qSsbQCQPyKjbGoqX5QB1P7TT3+IiTB1EDThx8OPrVz+CZHXnahlMfnLz41DuPkJCfCntmu520vJabTmWZgaRAkk9BFTb/ZVb0gkNBf9q0k+SZ1rLinTZtSfRXBbVLWkbSUj5a0iA5BWP5VAHpMx9dasdyYUKH0/wAWlTaQQYIImI51dbv7O2VLWtLmdpwzkAiN6VLPGPA7HhbXJlDduUI12/alEWxUx5/npFatbuyqzZfhUpKoOoP06VDXx2bNobCu+CFTuqNdOVAs8Gw1hml2Z87aiUR/Sr2P4Kag71MXhcSgqEfGTpCUkyeYA1io5y7nB+pCx4pNUwnFrhkuWMrG0UVIpR1kpjMCJ2kUUinJ8COuwBSjKyPOifKhbVWNWgoumXy9Bmu8FP8ASg+kT8qV7P28yfiGiSQOs1YMA2xpbKGVjcaSJBHEHrJq+t4FR3RUyQgkHKI09tq8VNtSxpfLL5JKptmWYhuS1OPIW0gqQjTeOOuhrj2WWu1KSUNZZ3UowmPH7Uqz2mllZbca/SSCQRwMVdGe3Cyps4Pdud4BARACTHHNO1OwLIq2VJf5FZXHw7Mrv3s4tdlWUqRm0kFJBBHQ01csymGCFghRn3q/Xn2od+O9U3AA0HIVTbwv1NsOUjLxij3nJ8rgFRjFfuVGKd3XZ3C6kNpKlzoACSekDU0la2ciyn08Ku3ZRimz2K1KW+CApOUKCZKZ3214cKsnL2WhCXJ1owM8+RnQppQ/qEHzBqasGHiw2G5mKsmP8fNd2HGdYAAJ+GZ6HWPGsqVjd5RJJ3Nee1PIqjykypOMeX2Veac3fasiweB0/PWmwTUnd+HnXSIEeNepNxS5I4p3wWLESs1lBHFI9qpUVrV14V71oNuSR86QV2OHPKSpSBqUjf1qHFmjjTiyjJjlLkzWwXY46YQknrVpstnVZQkhPxTz9Zp7fN8osaiy2j4k6EbZTyP2qq2m/nFkkkDy+VN9+bmuAPbD+TasI2pt8p7wDhP+alu0XCFiesqlFKG3Ej4FpgGeRA/UKyvs6vVfeKlUjSPEzW0tWCyWiyFTuUgpOdRVBTEzrwI4VKo6ylBVY1vZKT6PPTyG7MI3UfX9qUum1940oK3k/tUJeYAcWArMAoweYB0PprTy5xCSrqRVE41jsHG7nQW3vZRG37/k1FJWQR0/PKn94uyegqOinYl7bBzS91EjZncon0/PWuFtBMzoNB+elMHHeWw0pWyMKcUlCdSohI8SaNqlYEW26L52XWNRecfymAnKOO8T7RVutWM7S26W0WYrgE5iSgEATpmG+m3pVgwnh9Nls6GxuBKjzJ3+tP7QyDuEmdJP+K81y2lsemo0tSiJxct5akOWcFKUpUsoWFhIUAdQUgyJAMbEEVZLmUiYbAAIB0oXsPgqJBAn/wBv2k1J2CxoaTCYn5edLathLiI3vVXdpJNVW9GUO5VvFZBPwoTqpWvADblVhxOvOiOo9qNYrA0UpcCAVBIEkmRpw5cdRS0k5Gt8FLcxY0zCGbI4DlSvQoJKVCQSQomTGxg9KbWHFabRplgngeHly2q42rDbaiVJTBMyUhKZngVDWKSsGGmmZVkTmPLh5mmyUfCASkZbj2xFKkmIFVKdK1PtKYlgkfy6+9ZZV/pZXCiH1K9wFcka0ZCdD+cqKKoJzbuzi7mBYku5pXJBk850FPMQY7U0e4acylYMCAdOME7TVK7NrawlK0ukZz+jeesVW8T29Rti1g7EZf7Rw+frXkwhKWWUT0JtKCYxvdkodM6zrPMH6zTIr/P8VYn0JtTUjRSfY8arbiCCQdxwr0cUrVeURzVOyacXmso8PlUTZX8q0nkalbMP+V9frUIBXQ5TR0vDJa/GZyrHh9qikqqy3KyXWyhSSRsDB1/emVoww8k6JJTOhoMeRRuD8Gyi37kOb9ePcoHhUBNTeIXBkSkcPppUIE0WBVAzJ2X6+MJJu4p75spKv0k/FP8AaR5etM7Xfpbb+ARPqTWi9qbztqbbPcKSy0orKzrrEbjYVi172nMuBsB/mp8cFOXLsOUnGJfsG45To27+o7HhW32K1tIswdzDJlzFXgNf8V5FQ6UmRuNq0ayXupy7zqf0n1rckfpNOK7Mg91TZGdqWIWLZbS6wPhypSVRGYgHWPQeVUpR/PtXFVFirYR1VCZO2WbB78KI6g0piq3rCgMxGqp/ONRuGlEPiNjv0FaTasDtWuFFRB02qHK4481sognKHBlFmsq3FQkEn5ePKpF9vugGxrrr41up7MG2bIQzGcJJgj9RidVb1hlrs6w4tTmihmJHUcq15HOVNUg8cVHlDB1vMroJ9v3psBuY2HvTh5UJ046UitMI8TVkSeXNjcVbezKzBVvbza5EqWPEAAfOqqlHHxqz9nC4tmm+RX0ped1jbC9Ov+xG+NO9aduMJUJqvWS1RoTrSltvfImBqToANyeVeZHIteT15Y+eB3arUhsgbknQUulU7DhTC5rtOrjhlxWkbhI5D6mnqlqQr9OgG/3FYr7YLrpETiBMIJ86LcNvSUhKtFFMj88xTfEt9CIAzKOkDf8AYVCp7xbra4yJQDpO86a0t8SsJIu7zYFR1qcoE27SJmmVvtoAJonIJJUU3tBtEWdQ5wPUisvirxja352zykfOqYE6eYr0PSfZ+TzPVL3oNk+H1+lJtp3FLpVKR/uHz+lJRB/PEVUTj/DrkWhuOJHvpV/vDsuctCkqbWJOkEfWs1sr+RwKHAzV1sXanaGVJKYUExv08KjzRybpwKIU4PYUvHs3tl3uNSnvA8co7qVyqJgiAZjXyNObT2aKWrM5LZ4jj03qWsvbspVobU8ykNICgQ2STKtJlXy6ml8W9oItLRdaSUIyGM0Zj1MaD1NLyymnYMKaplIxNdgZRkbMgeenlVUbGoqVuy3FwqSskk6iajbayULIPl4VTiTj7Jdi5u6a6PQN3Y8u3/hyG0lIUGwnuchkKA1O0byc01T70xmylOUjUjlWd3Cs95vsJ9aRva0ZnVelK+ltOglPWNkleNiD0uII8OH7VBHTQ6RWg9j+GUW20OpcWQhCM2UaFRkDQnYCrpfXZ7YWXSkhOoB+I66+da8ksXi0dqpltvDG1kbsyu/UAMsFBBIVIiBG815itq0laigEJJJSOQnT2q74hzuWfYkZfcVQQknb2ovTW1cgctJ0ggNXPC7uayqR/cPUVA2HD61kZhlHufKr3hiyNNKDaiBPD7mu9Rki1SNxQd8mZLaIJB4GKOxZVLMJEn83rekdm1mtKgpKEzz+9QuMrhRdoSVITCpylIAEjgeRrP8AkuuI/k76KT5ZS7DdfctydCePEnoOVW3BywtJSXDn4669IrO70xApxWhgbf4p9g+1FDilSZEfOl5sMtHJ9hwmtqRsyk3gGVBLi3GwDslOYDkDEqrEb0t3eOKOw2136z1rXrJ2uN2VkpdbUopJCSkjXlmnbx1rGbwvLvn3HSAnvFqXA4SZihw41xLl8f2Dc/dqR7hlUDfbz/yfalbUNAnz+nsPnTZTkEnjPzopd1mvQSskscMRAB6j2qXwTaA3bm52VKfXb3FQXeChatBBBBhSTIPhQ5I7Jr5DhPVpnoxNlmD5U1vVtTYK0pzLJSEg6aGJ14TSWFL9TabOhwbkajkobiKmXm8yk8hrXia1wextfJG3Ffj7xKC2hDiFZVNqWQRtqDlgp21FS38W8RCrMrX+hSVbeMUxvKxkLDiNx9wfSRTqzX67l/RJ2JCwRzMg6inqSuugXGXcaf8AgjbU8NCmyvKKjAOVIk68SehqsYhxEuzIClMBJWJSlS5URMDRI5/KrNbsQuwAITExESNdNhyJquW2yKdWFqEq2SVa5RyTSm438jVCVc0g+FWn7UsLfAQgahsTJ/uPAdKlcTXWlISEzmOm/r5RTq5iEJHT3qKxPe6U51k6IB9ax0/ADfJmmNHgnKgbzJ8BVYKuFOLxtpdcUs8T7U2SnevZww0gkeRmnvNsUYOnn9KF07fmxiuX05/IUV1XzPzpguzkCTWjXr2YpRdybWl4qMAqSUwNZ2M1m6TVwsFttdqsncBxa0I/SjhoOm9Seo2VNOijDTTRUVfep99cWMD/ANR70zsmHH3T8Lao4kiPn+aVMYrsQZZQgHWQCDxgVuTJGUoxsCKaTZVWnSlQUNxU3bWA80HANQP803w5h9y2PoYaErWY1MAcyT4CtGf7K37GjKpaFpVxTO/Ea0Waajz8GY1fDM5uLQKPhUa4qVKPMzVwtOFXLMhRMGZNU5xBBg78q7FJTbaOmtUkSFzXg6y6lTSlJXOhQSDr1HyrQF2Bb0OO94VqAJKs0+c1Vuzm+GLNbmnbQJbSTOmbKSIBjpW52rtTu0K/6ufTcIKvKSN6R6nHu+6DxT18WUDBl/N2pJbWmCNCDqDVhvLs0SxZ1vMpTISVlAGpAEmD4TpVAwXbGg+UAjUeGxGxrV+/tr7KmGVIIKcpUdCEkRBV11G1TyjFScaY1NuKfBi6LaskqMITwHHzqEt14lS5SSANo086eYusz7D62Xk92pJ/TM6HUEEaEEVAE16OLGkrZLkm26PQXZXiNH8OFOr4QTyI3mqd204uatTrSGHM6GgZI2KieHlxqGwU6RZ1weJPtVKfV8R8TScMHs43wnYeRqk/LCLOtSmHbVldg7K0qKqeuixJbT3q+Gonh+9U5mtaF47sksZWQpCSAYUR61F3bh5axmX8IjQHQn7Vp2GLe3a0gFHL9Qqz4r7PLN/COOBa2ihBUVCIMCYIjyqGOSeuqXRS4xUtmec7a3CjEUgacWgDlp1pCvQh9qJcn3OgJrga5VdPpTAEWLC2J12RcpkpJ1FbJhzESX0A89vtWAWZ2FA1oGGbWpvQfpMEdK8r1UEpbI9P007jTNgCZFENhCuA8/8AFQV1X9EBfr96mVXgkJmftSouL5ZTT8DS02ZKf5RTB5sb08etYUJ+tU7EuKkMpKUmVHh96XVukG+FyHvbEQbKUJ/VE+HU1n+K8R98e7QfgG55mo633utRVrqrc/QVGH51fh9PT2Z5+fPxrE6jJ2oBrXTVxCdOtATXT4UUmto4Ok1uvYpbbG3ZF94ptLpVKisgGOETWEJp7Y7QUqTHNPzqfNHZcDcTq7NlxbjSz2dai2mQsmIEelZ1fT/8YC6nQiYHHzpvix/Nk8/kKZ3Fa4UUH+bbxqTHiqH1F2OnO5a+A2HcQOWN9D7UBaDpOx4EEcQRNaHbe1O0WtAUpKG0J2CZ1PMkn2rLrys2RZ5HUU/sb02dSR1FPyxUopryLh7XyPL3xs68YMZfnTS0Nh5GdO4+nOoWpS4lnMU/1CfStljWONx4MU3J0yMzU/sScySev0FI3lZS24oERxHhT26W/g24n6UcmpRTBiqk0J3FacryTO+nrWo4c7QHLGpUp71ChsTlMjkfOsxsNwuEhR+HaOelXlGHVO2eUancTpwqbM4/UTTG409aZUsbYrVeFqU+tIRoEhI1hKZgTx8dKrtP7Vc7yCczaxqZ0NObmw4t5wAgpTxJ09BVe8IxuyfWTZJYItpzKaAnMJ/alr07OrSVlTSQtKjIA314a1MqtlmsJQkD4tNAJPiTUleHaumzpAYSlbnNQ0Hjz8PeoPqZN7xrsq0jrUn0V1js0eaActGVMa5TpH9x+1RdvtbObKV5kj+kSJ+tNr/xdabYqX3lr5AmEieSRoBUK5VUcU29psU8iSqKLRYMaKs+YM7HY8vCaj72xVaXxldeWpA2QVHKPBMx7VCJOhoxVM02OGKdi5Tk1QLhNFihmRR2m5P0pr6AQkfSgIpV9vLSdacw3dxH+fWtlwPcbNrs6F2dYCgAFtLOyhoci+ROoBGx3rGga0Dslxa3YrUe/OVp1MFUE5FD9KoGsbpPiOVJy41NVIPHlcHwaLacIvIGiFeXxe4moK33daEyMrg8ARWm2THFgc/Ra2D0LiUn0VFHexbY0mDbGAeXfI+iqm/4kfDKV6lmJv2K2qlKQ8RyCT9BTF7AFrIzOIKBxK9D5I1Wo+Vbbe2L7GyP9W1tDjGfMT/tRJ9qzrEva1ZhIs7a3TtmUO7T7/Er0FHH06i7Ml6hszG/mWWv9JsKUrdxxxOUz/ShH8g57k6VCgU4t1tU64pxZlSlFR8T+RSeWE7fq2PQb1UuES3YRs6+vyoh3o21EokcCKCKFFCa0wUZdSEkGZOx+9HsiJWkdRTcVyTyoGuwrJrES5KR0qKamRG4OlEU8TuZjnrU1hS8m2LWw66nOhtaVKTuSAeAO/ODypaWkaCb2lZJ2q5nHWhmbUlW4lJHpPCmNhu1xsKDiSnbetqxJ2j2J5pHdKLhBknKRGm3xCs9xDiJm0IKW4kcqh3km4rlFCSfufZnjifiPifnWodlHZqi2IVaHHClKVEJSgCSeJJOw6DeswcTBg71O4ZxfabIqGHVthR+ICIPiCD7VZkTcf2ERfJpWJsDWZtwoWc2XYk61TLTY22lZWyMo86jMU4gddUMy1EnUmd/Go2z3vCfiEnnUMME9bT/AAUvJG6Ya2X6teg+EdN/Wrz2a4kVq0sExx3086zRGpirbh1/+GWk8T7+NU+oxxUKQnFNuVs3S9Lksi7GpxQSCEFWeYIIB+ukViS71W2gkgJJ8/StTwq6za1BDnETG0kcPnVO7asNMWVTKmTl7zNLUzERChOomSPKpsaWSnX7DJtxtXZltofK1FRMlVI5aOa5Sa9VdEfYmqjGgUNaNWnCZoQIFFIo4+laccKBZo6RRCdaw4GJjWnKLMC0pUaoUmfBQI+YpvT+605g6jiptRHighY9gaGfRq7GSU0shzrSKaGiOFzaTQfxRnf8FJRNFyxXUjgVPkGgUqaK7QTXVRhzaCohI1KiABzJMCnF4gd5lTqlsBAP9v6j5qJPnTq6UZEuPn/xDKjq6sEJ/wDkZl/7RzqMArO2b0jiDRCKWjSkzvRGBBvQzrQkVzlccDlooPSjjUUVFccwpGtGSaAjnQnb0rjiQYvMhsoJMkaUldrkODrpTRI1k0+unJ3zfeGEZk5ugnWkyioptDFJtpBr1YIXMHUU3sRhafGvQuJcEXa7YwppLYMAocQrVXiZ1rIbfgpTKswXKRrEa6VN9eKWsnyN0beyIC+P1DwNR8VI3m8FKgcKZRVOP7VYufMmTV33ItC5cTljnSS7wm0JP8oMDz0qzdqFvbFtcbsxBbEfp1GaPiCTymqhdt1qdVpoBuaSrcXLIFwmoxLqu1KQ0FJMb6jgdxBFUe13i46oqcWpRjdRKj6kzWqXG1Z1MqbXBIGonXl5bVll6IQHlpbMoCiB15x0qf0ji5ONcjM8XSkNEiTR+MUCRRzXpkgmrhXUZXCiitOEyN6UT9KJFKIrjgCdKKkUKqFNYYGp9cdoCLQ0o7ZwD/ar4VeyjTGuSa58oIXtdlLbikHdClJ9DHyikYqXxNKnEPEz37bbk9YyL88yT71Ec6GLtHMAUJVz8/35V3GiGjMOcGnnRSKUWdKe3SkJJeUAUsgKg8VnRA9dfBJrG6VnLkPfR7sIs4/8QlfV1cFf/wAgJR/s61GJo6nMxJOpMknmTvRIrEqRrYbhRF0cGirFEcFTXK2oEGjxXHBW6HLvRUnwpQ+FccInejKNco60I2rjgh+VHCqCa41lHInrjty0pJC1ADYSY9KUaxE44opUo5Tt/mmF1qlKhUfOU6aEGpPpRlJ2h+7SQtbmsqzyOv3pAKqYswS+Mp/V+bUxtV1LQqCknrFHDIvtfZkoPtF7vywtgmG0DwSPtSd3tgM6ADQ7CONDXV5r/pobH7ipWN0hbxBMwvWelRYH55Chrq9PD9z/AB/piZ/agU/SjV1dTxQDm1ESa6urTDjt60YbeVdXVwSANHbFdXVgJyfz1oDx86CurjSavD/tLIf/ANA8g5t7n1NQ6xrXV1DHo5gjfyoANfKurqMw5e1SLn/Yp6vuT1htET4SY8TXV1BLtBIijwoRufCurqMFgpoXR86CurjvAknejHahrq40TG9Lx9K6urjkJfeiq2rq6uODcPSuIrq6uOQ+ujj4Cmr36j4mgrqR+uQf6UPrl/6rfiPrV4cTrXV1ed6r+qv4LvTfaf/Z"/>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QSERUUExQWFRUUGBcYGBgYGBoWHhsaGBgaGhofFxgXHCYfGBwkGhgWHy8gJCcpLCwsFx8xNTAqNSYrLCkBCQoKDgwOGg8PGiwkHyQtLCwsLCwsLCwsLCwsLCwsLCwsLCwsLCwsLCwsKSwpLCwsLCksKSwsLCwpLCwsLCwpLP/AABEIALIBHAMBIgACEQEDEQH/xAAcAAAABwEBAAAAAAAAAAAAAAABAgMEBQYHAAj/xAA9EAABAwEGAwYFAgUCBwEAAAABAgMRAAQFBhIhMUFRYQcTcYGRoSKxwdHwMuEUQlJy8SOCFSQzNENiknT/xAAZAQADAQEBAAAAAAAAAAAAAAACAwQBAAX/xAAsEQACAgICAQMDAwQDAAAAAAAAAQIRAxIhMUEEIlETMoFCYXEzkaGxFCNS/9oADAMBAAIRAxEAPwDIbBaMiwfI+FTd4XA44QtI0I1mnOGcKKWc7iYA2B08yKnn79bQru5EbSePlyqLJm9/sHRh7fcFuLCq7QyW1GYEExp0pvZ+yR/vDMqSOCRJI68queH7OgJzsuSTrvNXuy2xyytKcebJREkohREc08qnjOdunSGSUavyYhelnFmluMqk7giMvrxqvN4iU2uW9I56zUr2lYrRbrYXW0lKAkJE7mOJA46+1U8r5VbiwrXkRObvg9Ddl9uZtrK1LCcySAUnw361lXanYWmrxdQyrMnQnXNlUR8SZ6E1FYVxCuzuEAwHND48DTjEVxvKcLqUKUFakgbGlQisU6fC+fkKTc42Vo1P3RdYSnvHfETw8aZXLdKnXBIOVOqvt49KdYktnxBpOyd/GnzlvLRARjqtmW7DGPwFhoolJ0TNa81ZbFabIe87spUk5ySEqTprrMivMt1tLU4ko4KGvnzrUf8Ag6bUEpcP0qPLGOOXHkdGUpx5MyvaypS+tDRK0hRCDxIB6dKfWC4svxu6Rw+9afcfZSkrORYEDUq+KqN2k3I/ZHw06UlBGZBRMEdQdZ6U5ZHKorr5A0UefPwQtuv9Uw18ITx4mOXIVLu4wcU2kNqUNpgx4yarNmsGbVUgb+n0oLU+E6D0H341ssMZNIOE3G2ycteLrUtvul2lYb/oCifUDU+tQLi0DZSieM6a+tMlOTvRZp8cSSEym2S91389Z1hbLy0GIkKI8vYU9t+N7a6QVvrOkTPDrVc50IcI2rnii+WjFkaJ668UKQr4xmBM661LqvVFpWhAVkRMqSdM0bDwqmISD0oxBSd6TL08W7XDHLM0qZrvfZ0ZUmAjeDGsaU0wxitan3UFRUgARqd9jVew1f0sLan44JTPGRU72fYKflanEKSFRB4nfaoJ4lCLUu/A+M7aoX/4V3tuLhnKmd+Z5e9TFnxSGrSGEanLMco1M1KOXMtoKTkKSdpHv1qjWC4nGrat5wblUeBEa0pLa78IZdVXk2S68T2VSMq3G0LA+JCiArjsDv5VA3v2gMutOWZKFFa0FOsZcp0neT4RWVXraM14twdI+U1fMDX3Y2bQpL+VLqkjIpSZ04gGNKo3lUV+3wIcVy38lLufDLrT6xAIUND58eRqRunB7rdoWs6hatIHntWg4lv+ypWFJUnbUjQUhcOKmysORmRB1HzFKlJuVN8dWMSVWv7GQ49YWHgFJUnc6gjfxqr9ya3nEuMbBaHQFFMpBHxgAnXziKn7twTdz9mBDLawsSVJ0M9FJOlWYsjXsXjyTTj+pma9hmHw7alvlQ/5cJhMAklYUAegEb861jGVsShsBSZBmsHvO3quy8XRYnTDaylKgZkb5VcFgHTyqw3n2jPFCVWiFEgCE6a8dKHK21S8m40rt+B/fl4td2ckBUVlF4NLCzJJqzXxbP4lKVtaQZ8ehpoEhcE6GsxXHlhz56PQVjuiyPWeVBJBBzKmCNOfCvNF/hItDoQrMgLUEq5gGBVxu/F3eJUzrAEAnltHWqFeLWR1aeR08DTfTfdTVcC8vV2SOHcQLszqVgnKD8QB3Fbi72k97ZVZUBRKYmdDIiY+lecwaseFL7KCWidFbUWfE62i/wCQcU10yDta/jV4n50gKmL5udYcKkpJSoyCBMc6dXLhZSxnc0SNgdCfHpTvqwjG2Bo3Lga3Hd+Y51bDbxrTcNYnaWMih0B61n1424H/AEmRPAkaCnVxKFmIU4ZEzB+nOpMsfqLZ9+EPg9HSN3ewHZ1MK7sBDikkhfDMRpmHEVgisKuZ1l7QhSpg7kHnw2rccP4ubtDaEBWUKgTPA/Kq/wBruE2mrEXmlFspUAUzosHx1kUEG+48fJ0l/wCufgyW1Xqlo5WgDB34D71IXnejqEpdQog8eWoqtWayqcWEp4+1X26LkbWwWnFagR16ECm5tcdN/kzHtK0vwKXD2l2hpHeJIUrYpIkHx10qLxLiNd4OJceiUiNBAA5JG5qJt93904WUKkJ1Ufp40KlBKJHLhWwhGXuQTbXA3vG1ACB+ePPwqDWSd9/3pxaDmMzSCUztP51qqKoRN2EIoOVCTFADTBZ1BNDQKrTAwP5+b06UmU7/ALfYU0pVpzh+ChaCTFLO+UKCknUGRW9dnGOe+bCSn4kxImsBNSVx3+5ZXM7Zj5VJ6jE5q12h+Kajw+j03fNqW4kBtoqIkjaSY9qy+2YiWu1Fh1pTSkzooQduXIjWaseHu0tKWw44nMCIOUiQd+PCqViDExvC80vNN5EtgI+LeNdVRx12qOtouUuxzerUV0RrzH/Pk7BKAR505as2Vxby9IEDoB96vTWD0uFLp3AGnnU2cGNvJGZHEaxppSnNtpJeBiikrZmVpR3zXeOaJgEA8hzprcmIMzi0I/6YAk9elW7tNwgqz2XMlYU3soRBHLoRpWf4ZbCWVr4zPkBTdKg77+Be1vgQv27Ataltamduf71CIvJxAKQogcpI9hTu6rU4XQlKSvvFfpAJJJP8oGpNXhjs8zrCn2y2YEpVKT5iqNvp+2fIrXflGe3egrdSOWp8qc4hteZQTwT8zVwv3D7VlBLcTxHOs7tDhUok7k03HL6ktvgF+1UObuvJTR5p4j7dautjsiHUhadQelUAVtvZze90t2FCXy0l2VZ+8EknTWeURS/Uwuq4CxyrsyllJYtI/pUdPA0GJ2IcCh/MPcftUoq51vtBWgUNfMcPant6YWeeZBQnMRBjbyrVkSkm/wCDHBuLRRAKmbruf+degGoH3qWurBLo+N1MRsDw6k7UN5Mg/CVQgb8J/amSzKT1iwYwr3Mt2GMR2dYCDqdttJrSLJhSyWmznMmQoEEpJSU+Y2NYRc18sWdfTjA9613DT7FqKPihK94OWdNtOdRyhpPrgentGrMpxFYm7C4tCDmhRCTzHWOlVK0WtSzKj+dK1jtuwtZrOGnWjlcWSlSM0ykCcwB2106zWREcqvwx9vPZLklz+xoFhtndspjiE1XsT3w84spW6tSRBSFLUoDwkwKtWD7pS+0EunURpMeFSj/ZoSvvUpU6E7ACYjpxqGM4wm7RTKLlFFLuWyBlour0JE68Bw86bMvqBU7Jzr26DgBQ3zby653aZCUmNdJPUcBXP7AA8wPzgKclfL8nR/0ItfETrrxUTuZozgCjl4TPkP3+VGACRA04z8/b50WxonXYREcNPz3qihbY0cYzHaEgT+eO9N3GISSdOHrr5aVOuNwNQBxNRy/jgn9IJ8zm5fTpXJnNEGoamg1qYVdJKyAeJj3ik/8AhcGJ1Ee/+DTN1QvRkd3elAETU6LqB47geuyo9vWkbVdcbawT6QCPagWTwN+j0RGXpSqGZ25T+eFOv4fLJMfn571wcCdRp9/8Gj2sW4V2M1pMTz+Y/JohOtKuuSKSol0LZL3BeJSsJJ0VpHXhWl3ZYkWRlTq4kyon7Vj7a4NXu9MUotFgCBouAlQ4SDv5gV53qsTbSXT7LMMuH8luwvid98KU2kqGY5REkgb6DatAu/FCu4hTSkOAEcInn+1Ubs1xMxYLL/rykKSDmCcx46QNeNJYlx3/ABBUuzAhKoCZEE8JIG09anitLlB/KCb2pSQx7SL9tTwSypRUknQJAGvEqiozCmH4BbcV+rWPHcVNWy0JS1mcMr+fhWa3jfT3fTmKSk/CAYjlRYlPKtUZPXG9jQrtwk7d9tbtTDZfQgklsfqhQg5fLbwp1intHNqVlaaU0GwUnPGaTEyBsBHjrQdnfa420FItkjbK4lObbgoDXzFQeLcQNWu1PPMpKUGBJEFWUASRzNG4PjYBNX7SoPX64p0laipMxHTnRL1sQjvE7HePnUYtVTFzWjOgtq15eFWSjrUkKT24ZC5qWbKo0mutbJQopPDbwqy4bunOzmI3UfpWzmoxs2EbdD6yYibbcAJATOw4eJrVcNlNoCQ1B0meVec8+tXfAGMXLIrMgzGhSdQQefKk5sCSs2GVt0bzarxs1jbi1KbbCgf1bL5gaanpXmXFNrQu0ulqQ0VqKByTOkdKvvabjBVssyZTkyqBgEnU9aylapovTpS5XS4QGVtcPyCk1eMIXie5KJ4EelUQfnGrNgl2XSnUzr7a0z1MU4GYm1Ijr+tK1PHMoq2iSVe5pTD1hC3ApX6E+5qQv7DzirSEhJynWYO0117r/h0BtG59hQbpxUI9sLWm5MRvq9srw7pRARGqTAn/ABW2YT7QGkWUd4FHQGUidwNCK88WdkrUBV9sVsTZ2E8dBI6cZpeWGla9hwe130J3wBabY+9kLedRVH166R51BPL+M8ht4Crgm9GXhBgFQjX83qiXi6nvFBJ+EGB4Aax4/WlenlKU2mPyJRjwEfdKhpoVaDoOH3qSsbQCQPyKjbGoqX5QB1P7TT3+IiTB1EDThx8OPrVz+CZHXnahlMfnLz41DuPkJCfCntmu520vJabTmWZgaRAkk9BFTb/ZVb0gkNBf9q0k+SZ1rLinTZtSfRXBbVLWkbSUj5a0iA5BWP5VAHpMx9dasdyYUKH0/wAWlTaQQYIImI51dbv7O2VLWtLmdpwzkAiN6VLPGPA7HhbXJlDduUI12/alEWxUx5/npFatbuyqzZfhUpKoOoP06VDXx2bNobCu+CFTuqNdOVAs8Gw1hml2Z87aiUR/Sr2P4Kag71MXhcSgqEfGTpCUkyeYA1io5y7nB+pCx4pNUwnFrhkuWMrG0UVIpR1kpjMCJ2kUUinJ8COuwBSjKyPOifKhbVWNWgoumXy9Bmu8FP8ASg+kT8qV7P28yfiGiSQOs1YMA2xpbKGVjcaSJBHEHrJq+t4FR3RUyQgkHKI09tq8VNtSxpfLL5JKptmWYhuS1OPIW0gqQjTeOOuhrj2WWu1KSUNZZ3UowmPH7Uqz2mllZbca/SSCQRwMVdGe3Cyps4Pdud4BARACTHHNO1OwLIq2VJf5FZXHw7Mrv3s4tdlWUqRm0kFJBBHQ01csymGCFghRn3q/Xn2od+O9U3AA0HIVTbwv1NsOUjLxij3nJ8rgFRjFfuVGKd3XZ3C6kNpKlzoACSekDU0la2ciyn08Ku3ZRimz2K1KW+CApOUKCZKZ3214cKsnL2WhCXJ1owM8+RnQppQ/qEHzBqasGHiw2G5mKsmP8fNd2HGdYAAJ+GZ6HWPGsqVjd5RJJ3Nee1PIqjykypOMeX2Veac3fasiweB0/PWmwTUnd+HnXSIEeNepNxS5I4p3wWLESs1lBHFI9qpUVrV14V71oNuSR86QV2OHPKSpSBqUjf1qHFmjjTiyjJjlLkzWwXY46YQknrVpstnVZQkhPxTz9Zp7fN8osaiy2j4k6EbZTyP2qq2m/nFkkkDy+VN9+bmuAPbD+TasI2pt8p7wDhP+alu0XCFiesqlFKG3Ej4FpgGeRA/UKyvs6vVfeKlUjSPEzW0tWCyWiyFTuUgpOdRVBTEzrwI4VKo6ylBVY1vZKT6PPTyG7MI3UfX9qUum1940oK3k/tUJeYAcWArMAoweYB0PprTy5xCSrqRVE41jsHG7nQW3vZRG37/k1FJWQR0/PKn94uyegqOinYl7bBzS91EjZncon0/PWuFtBMzoNB+elMHHeWw0pWyMKcUlCdSohI8SaNqlYEW26L52XWNRecfymAnKOO8T7RVutWM7S26W0WYrgE5iSgEATpmG+m3pVgwnh9Nls6GxuBKjzJ3+tP7QyDuEmdJP+K81y2lsemo0tSiJxct5akOWcFKUpUsoWFhIUAdQUgyJAMbEEVZLmUiYbAAIB0oXsPgqJBAn/wBv2k1J2CxoaTCYn5edLathLiI3vVXdpJNVW9GUO5VvFZBPwoTqpWvADblVhxOvOiOo9qNYrA0UpcCAVBIEkmRpw5cdRS0k5Gt8FLcxY0zCGbI4DlSvQoJKVCQSQomTGxg9KbWHFabRplgngeHly2q42rDbaiVJTBMyUhKZngVDWKSsGGmmZVkTmPLh5mmyUfCASkZbj2xFKkmIFVKdK1PtKYlgkfy6+9ZZV/pZXCiH1K9wFcka0ZCdD+cqKKoJzbuzi7mBYku5pXJBk850FPMQY7U0e4acylYMCAdOME7TVK7NrawlK0ukZz+jeesVW8T29Rti1g7EZf7Rw+frXkwhKWWUT0JtKCYxvdkodM6zrPMH6zTIr/P8VYn0JtTUjRSfY8arbiCCQdxwr0cUrVeURzVOyacXmso8PlUTZX8q0nkalbMP+V9frUIBXQ5TR0vDJa/GZyrHh9qikqqy3KyXWyhSSRsDB1/emVoww8k6JJTOhoMeRRuD8Gyi37kOb9ePcoHhUBNTeIXBkSkcPppUIE0WBVAzJ2X6+MJJu4p75spKv0k/FP8AaR5etM7Xfpbb+ARPqTWi9qbztqbbPcKSy0orKzrrEbjYVi172nMuBsB/mp8cFOXLsOUnGJfsG45To27+o7HhW32K1tIswdzDJlzFXgNf8V5FQ6UmRuNq0ayXupy7zqf0n1rckfpNOK7Mg91TZGdqWIWLZbS6wPhypSVRGYgHWPQeVUpR/PtXFVFirYR1VCZO2WbB78KI6g0piq3rCgMxGqp/ONRuGlEPiNjv0FaTasDtWuFFRB02qHK4481sognKHBlFmsq3FQkEn5ePKpF9vugGxrrr41up7MG2bIQzGcJJgj9RidVb1hlrs6w4tTmihmJHUcq15HOVNUg8cVHlDB1vMroJ9v3psBuY2HvTh5UJ046UitMI8TVkSeXNjcVbezKzBVvbza5EqWPEAAfOqqlHHxqz9nC4tmm+RX0ped1jbC9Ov+xG+NO9aduMJUJqvWS1RoTrSltvfImBqToANyeVeZHIteT15Y+eB3arUhsgbknQUulU7DhTC5rtOrjhlxWkbhI5D6mnqlqQr9OgG/3FYr7YLrpETiBMIJ86LcNvSUhKtFFMj88xTfEt9CIAzKOkDf8AYVCp7xbra4yJQDpO86a0t8SsJIu7zYFR1qcoE27SJmmVvtoAJonIJJUU3tBtEWdQ5wPUisvirxja352zykfOqYE6eYr0PSfZ+TzPVL3oNk+H1+lJtp3FLpVKR/uHz+lJRB/PEVUTj/DrkWhuOJHvpV/vDsuctCkqbWJOkEfWs1sr+RwKHAzV1sXanaGVJKYUExv08KjzRybpwKIU4PYUvHs3tl3uNSnvA8co7qVyqJgiAZjXyNObT2aKWrM5LZ4jj03qWsvbspVobU8ykNICgQ2STKtJlXy6ml8W9oItLRdaSUIyGM0Zj1MaD1NLyymnYMKaplIxNdgZRkbMgeenlVUbGoqVuy3FwqSskk6iajbayULIPl4VTiTj7Jdi5u6a6PQN3Y8u3/hyG0lIUGwnuchkKA1O0byc01T70xmylOUjUjlWd3Cs95vsJ9aRva0ZnVelK+ltOglPWNkleNiD0uII8OH7VBHTQ6RWg9j+GUW20OpcWQhCM2UaFRkDQnYCrpfXZ7YWXSkhOoB+I66+da8ksXi0dqpltvDG1kbsyu/UAMsFBBIVIiBG815itq0laigEJJJSOQnT2q74hzuWfYkZfcVQQknb2ovTW1cgctJ0ggNXPC7uayqR/cPUVA2HD61kZhlHufKr3hiyNNKDaiBPD7mu9Rki1SNxQd8mZLaIJB4GKOxZVLMJEn83rekdm1mtKgpKEzz+9QuMrhRdoSVITCpylIAEjgeRrP8AkuuI/k76KT5ZS7DdfctydCePEnoOVW3BywtJSXDn4669IrO70xApxWhgbf4p9g+1FDilSZEfOl5sMtHJ9hwmtqRsyk3gGVBLi3GwDslOYDkDEqrEb0t3eOKOw2136z1rXrJ2uN2VkpdbUopJCSkjXlmnbx1rGbwvLvn3HSAnvFqXA4SZihw41xLl8f2Dc/dqR7hlUDfbz/yfalbUNAnz+nsPnTZTkEnjPzopd1mvQSskscMRAB6j2qXwTaA3bm52VKfXb3FQXeChatBBBBhSTIPhQ5I7Jr5DhPVpnoxNlmD5U1vVtTYK0pzLJSEg6aGJ14TSWFL9TabOhwbkajkobiKmXm8yk8hrXia1wextfJG3Ffj7xKC2hDiFZVNqWQRtqDlgp21FS38W8RCrMrX+hSVbeMUxvKxkLDiNx9wfSRTqzX67l/RJ2JCwRzMg6inqSuugXGXcaf8AgjbU8NCmyvKKjAOVIk68SehqsYhxEuzIClMBJWJSlS5URMDRI5/KrNbsQuwAITExESNdNhyJquW2yKdWFqEq2SVa5RyTSm438jVCVc0g+FWn7UsLfAQgahsTJ/uPAdKlcTXWlISEzmOm/r5RTq5iEJHT3qKxPe6U51k6IB9ax0/ADfJmmNHgnKgbzJ8BVYKuFOLxtpdcUs8T7U2SnevZww0gkeRmnvNsUYOnn9KF07fmxiuX05/IUV1XzPzpguzkCTWjXr2YpRdybWl4qMAqSUwNZ2M1m6TVwsFttdqsncBxa0I/SjhoOm9Seo2VNOijDTTRUVfep99cWMD/ANR70zsmHH3T8Lao4kiPn+aVMYrsQZZQgHWQCDxgVuTJGUoxsCKaTZVWnSlQUNxU3bWA80HANQP803w5h9y2PoYaErWY1MAcyT4CtGf7K37GjKpaFpVxTO/Ea0Waajz8GY1fDM5uLQKPhUa4qVKPMzVwtOFXLMhRMGZNU5xBBg78q7FJTbaOmtUkSFzXg6y6lTSlJXOhQSDr1HyrQF2Bb0OO94VqAJKs0+c1Vuzm+GLNbmnbQJbSTOmbKSIBjpW52rtTu0K/6ufTcIKvKSN6R6nHu+6DxT18WUDBl/N2pJbWmCNCDqDVhvLs0SxZ1vMpTISVlAGpAEmD4TpVAwXbGg+UAjUeGxGxrV+/tr7KmGVIIKcpUdCEkRBV11G1TyjFScaY1NuKfBi6LaskqMITwHHzqEt14lS5SSANo086eYusz7D62Xk92pJ/TM6HUEEaEEVAE16OLGkrZLkm26PQXZXiNH8OFOr4QTyI3mqd204uatTrSGHM6GgZI2KieHlxqGwU6RZ1weJPtVKfV8R8TScMHs43wnYeRqk/LCLOtSmHbVldg7K0qKqeuixJbT3q+Gonh+9U5mtaF47sksZWQpCSAYUR61F3bh5axmX8IjQHQn7Vp2GLe3a0gFHL9Qqz4r7PLN/COOBa2ihBUVCIMCYIjyqGOSeuqXRS4xUtmec7a3CjEUgacWgDlp1pCvQh9qJcn3OgJrga5VdPpTAEWLC2J12RcpkpJ1FbJhzESX0A89vtWAWZ2FA1oGGbWpvQfpMEdK8r1UEpbI9P007jTNgCZFENhCuA8/8AFQV1X9EBfr96mVXgkJmftSouL5ZTT8DS02ZKf5RTB5sb08etYUJ+tU7EuKkMpKUmVHh96XVukG+FyHvbEQbKUJ/VE+HU1n+K8R98e7QfgG55mo633utRVrqrc/QVGH51fh9PT2Z5+fPxrE6jJ2oBrXTVxCdOtATXT4UUmto4Ok1uvYpbbG3ZF94ptLpVKisgGOETWEJp7Y7QUqTHNPzqfNHZcDcTq7NlxbjSz2dai2mQsmIEelZ1fT/8YC6nQiYHHzpvix/Nk8/kKZ3Fa4UUH+bbxqTHiqH1F2OnO5a+A2HcQOWN9D7UBaDpOx4EEcQRNaHbe1O0WtAUpKG0J2CZ1PMkn2rLrys2RZ5HUU/sb02dSR1FPyxUopryLh7XyPL3xs68YMZfnTS0Nh5GdO4+nOoWpS4lnMU/1CfStljWONx4MU3J0yMzU/sScySev0FI3lZS24oERxHhT26W/g24n6UcmpRTBiqk0J3FacryTO+nrWo4c7QHLGpUp71ChsTlMjkfOsxsNwuEhR+HaOelXlGHVO2eUancTpwqbM4/UTTG409aZUsbYrVeFqU+tIRoEhI1hKZgTx8dKrtP7Vc7yCczaxqZ0NObmw4t5wAgpTxJ09BVe8IxuyfWTZJYItpzKaAnMJ/alr07OrSVlTSQtKjIA314a1MqtlmsJQkD4tNAJPiTUleHaumzpAYSlbnNQ0Hjz8PeoPqZN7xrsq0jrUn0V1js0eaActGVMa5TpH9x+1RdvtbObKV5kj+kSJ+tNr/xdabYqX3lr5AmEieSRoBUK5VUcU29psU8iSqKLRYMaKs+YM7HY8vCaj72xVaXxldeWpA2QVHKPBMx7VCJOhoxVM02OGKdi5Tk1QLhNFihmRR2m5P0pr6AQkfSgIpV9vLSdacw3dxH+fWtlwPcbNrs6F2dYCgAFtLOyhoci+ROoBGx3rGga0Dslxa3YrUe/OVp1MFUE5FD9KoGsbpPiOVJy41NVIPHlcHwaLacIvIGiFeXxe4moK33daEyMrg8ARWm2THFgc/Ra2D0LiUn0VFHexbY0mDbGAeXfI+iqm/4kfDKV6lmJv2K2qlKQ8RyCT9BTF7AFrIzOIKBxK9D5I1Wo+Vbbe2L7GyP9W1tDjGfMT/tRJ9qzrEva1ZhIs7a3TtmUO7T7/Er0FHH06i7Ml6hszG/mWWv9JsKUrdxxxOUz/ShH8g57k6VCgU4t1tU64pxZlSlFR8T+RSeWE7fq2PQb1UuES3YRs6+vyoh3o21EokcCKCKFFCa0wUZdSEkGZOx+9HsiJWkdRTcVyTyoGuwrJrES5KR0qKamRG4OlEU8TuZjnrU1hS8m2LWw66nOhtaVKTuSAeAO/ODypaWkaCb2lZJ2q5nHWhmbUlW4lJHpPCmNhu1xsKDiSnbetqxJ2j2J5pHdKLhBknKRGm3xCs9xDiJm0IKW4kcqh3km4rlFCSfufZnjifiPifnWodlHZqi2IVaHHClKVEJSgCSeJJOw6DeswcTBg71O4ZxfabIqGHVthR+ICIPiCD7VZkTcf2ERfJpWJsDWZtwoWc2XYk61TLTY22lZWyMo86jMU4gddUMy1EnUmd/Go2z3vCfiEnnUMME9bT/AAUvJG6Ya2X6teg+EdN/Wrz2a4kVq0sExx3086zRGpirbh1/+GWk8T7+NU+oxxUKQnFNuVs3S9Lksi7GpxQSCEFWeYIIB+ukViS71W2gkgJJ8/StTwq6za1BDnETG0kcPnVO7asNMWVTKmTl7zNLUzERChOomSPKpsaWSnX7DJtxtXZltofK1FRMlVI5aOa5Sa9VdEfYmqjGgUNaNWnCZoQIFFIo4+laccKBZo6RRCdaw4GJjWnKLMC0pUaoUmfBQI+YpvT+605g6jiptRHighY9gaGfRq7GSU0shzrSKaGiOFzaTQfxRnf8FJRNFyxXUjgVPkGgUqaK7QTXVRhzaCohI1KiABzJMCnF4gd5lTqlsBAP9v6j5qJPnTq6UZEuPn/xDKjq6sEJ/wDkZl/7RzqMArO2b0jiDRCKWjSkzvRGBBvQzrQkVzlccDlooPSjjUUVFccwpGtGSaAjnQnb0rjiQYvMhsoJMkaUldrkODrpTRI1k0+unJ3zfeGEZk5ugnWkyioptDFJtpBr1YIXMHUU3sRhafGvQuJcEXa7YwppLYMAocQrVXiZ1rIbfgpTKswXKRrEa6VN9eKWsnyN0beyIC+P1DwNR8VI3m8FKgcKZRVOP7VYufMmTV33ItC5cTljnSS7wm0JP8oMDz0qzdqFvbFtcbsxBbEfp1GaPiCTymqhdt1qdVpoBuaSrcXLIFwmoxLqu1KQ0FJMb6jgdxBFUe13i46oqcWpRjdRKj6kzWqXG1Z1MqbXBIGonXl5bVll6IQHlpbMoCiB15x0qf0ji5ONcjM8XSkNEiTR+MUCRRzXpkgmrhXUZXCiitOEyN6UT9KJFKIrjgCdKKkUKqFNYYGp9cdoCLQ0o7ZwD/ar4VeyjTGuSa58oIXtdlLbikHdClJ9DHyikYqXxNKnEPEz37bbk9YyL88yT71Ec6GLtHMAUJVz8/35V3GiGjMOcGnnRSKUWdKe3SkJJeUAUsgKg8VnRA9dfBJrG6VnLkPfR7sIs4/8QlfV1cFf/wAgJR/s61GJo6nMxJOpMknmTvRIrEqRrYbhRF0cGirFEcFTXK2oEGjxXHBW6HLvRUnwpQ+FccInejKNco60I2rjgh+VHCqCa41lHInrjty0pJC1ADYSY9KUaxE44opUo5Tt/mmF1qlKhUfOU6aEGpPpRlJ2h+7SQtbmsqzyOv3pAKqYswS+Mp/V+bUxtV1LQqCknrFHDIvtfZkoPtF7vywtgmG0DwSPtSd3tgM6ADQ7CONDXV5r/pobH7ipWN0hbxBMwvWelRYH55Chrq9PD9z/AB/piZ/agU/SjV1dTxQDm1ESa6urTDjt60YbeVdXVwSANHbFdXVgJyfz1oDx86CurjSavD/tLIf/ANA8g5t7n1NQ6xrXV1DHo5gjfyoANfKurqMw5e1SLn/Yp6vuT1htET4SY8TXV1BLtBIijwoRufCurqMFgpoXR86CurjvAknejHahrq40TG9Lx9K6urjkJfeiq2rq6uODcPSuIrq6uOQ+ujj4Cmr36j4mgrqR+uQf6UPrl/6rfiPrV4cTrXV1ed6r+qv4LvTfaf/Z"/>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C:\Users\john\Desktop\swi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20888"/>
            <a:ext cx="4536504" cy="301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7767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1296144"/>
          </a:xfrm>
        </p:spPr>
        <p:txBody>
          <a:bodyPr/>
          <a:lstStyle/>
          <a:p>
            <a:r>
              <a:rPr lang="en-GB" dirty="0" smtClean="0"/>
              <a:t>Switzerland</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39740526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100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Whose flag is this?</a:t>
            </a:r>
            <a:endParaRPr lang="en-GB" dirty="0"/>
          </a:p>
        </p:txBody>
      </p:sp>
      <p:pic>
        <p:nvPicPr>
          <p:cNvPr id="2050" name="Picture 2" descr="C:\Users\john\Desktop\ice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87670"/>
            <a:ext cx="4392488" cy="326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17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1512168"/>
          </a:xfrm>
        </p:spPr>
        <p:txBody>
          <a:bodyPr/>
          <a:lstStyle/>
          <a:p>
            <a:r>
              <a:rPr lang="en-GB" dirty="0" smtClean="0"/>
              <a:t>Iceland</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917819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200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Whose flag is this?</a:t>
            </a:r>
            <a:endParaRPr lang="en-GB" dirty="0"/>
          </a:p>
        </p:txBody>
      </p:sp>
      <p:pic>
        <p:nvPicPr>
          <p:cNvPr id="3074" name="Picture 2" descr="C:\Users\john\Desktop\belg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492896"/>
            <a:ext cx="3672408" cy="316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606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1512168"/>
          </a:xfrm>
        </p:spPr>
        <p:txBody>
          <a:bodyPr>
            <a:normAutofit/>
          </a:bodyPr>
          <a:lstStyle/>
          <a:p>
            <a:r>
              <a:rPr lang="en-GB" dirty="0" smtClean="0"/>
              <a:t>Belgium</a:t>
            </a:r>
            <a:br>
              <a:rPr lang="en-GB" dirty="0" smtClean="0"/>
            </a:b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12100724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400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Whose flag is this?</a:t>
            </a:r>
            <a:endParaRPr lang="en-GB" dirty="0"/>
          </a:p>
        </p:txBody>
      </p:sp>
      <p:pic>
        <p:nvPicPr>
          <p:cNvPr id="4098" name="Picture 2" descr="C:\Users\john\Desktop\alba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398230"/>
            <a:ext cx="4536504" cy="317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391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728192"/>
          </a:xfrm>
        </p:spPr>
        <p:txBody>
          <a:bodyPr/>
          <a:lstStyle/>
          <a:p>
            <a:r>
              <a:rPr lang="en-GB" dirty="0" smtClean="0"/>
              <a:t>Albania</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12466134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800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Whose flag is this?</a:t>
            </a:r>
            <a:endParaRPr lang="en-GB" dirty="0"/>
          </a:p>
        </p:txBody>
      </p:sp>
      <p:pic>
        <p:nvPicPr>
          <p:cNvPr id="5123" name="Picture 3" descr="C:\Users\john\Desktop\macedo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328020"/>
            <a:ext cx="4464496" cy="304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633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 1</a:t>
            </a:r>
            <a:endParaRPr lang="en-GB" dirty="0"/>
          </a:p>
        </p:txBody>
      </p:sp>
      <p:sp>
        <p:nvSpPr>
          <p:cNvPr id="3" name="Content Placeholder 2"/>
          <p:cNvSpPr>
            <a:spLocks noGrp="1"/>
          </p:cNvSpPr>
          <p:nvPr>
            <p:ph idx="1"/>
          </p:nvPr>
        </p:nvSpPr>
        <p:spPr/>
        <p:txBody>
          <a:bodyPr/>
          <a:lstStyle/>
          <a:p>
            <a:pPr marL="0" indent="0">
              <a:buNone/>
            </a:pPr>
            <a:r>
              <a:rPr lang="en-GB" dirty="0" smtClean="0"/>
              <a:t>Your job is to note the 20 previous Ladies Champions at Wimbledon and, if you recognise the lady, to get a bonus by noting their country.</a:t>
            </a:r>
          </a:p>
          <a:p>
            <a:pPr marL="0" indent="0">
              <a:buNone/>
            </a:pPr>
            <a:r>
              <a:rPr lang="en-GB" dirty="0" smtClean="0"/>
              <a:t>Your target at the end of this round is 300 points</a:t>
            </a:r>
            <a:endParaRPr lang="en-GB" dirty="0"/>
          </a:p>
        </p:txBody>
      </p:sp>
    </p:spTree>
    <p:extLst>
      <p:ext uri="{BB962C8B-B14F-4D97-AF65-F5344CB8AC3E}">
        <p14:creationId xmlns:p14="http://schemas.microsoft.com/office/powerpoint/2010/main" val="1982352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800200"/>
          </a:xfrm>
        </p:spPr>
        <p:txBody>
          <a:bodyPr/>
          <a:lstStyle/>
          <a:p>
            <a:r>
              <a:rPr lang="en-GB" dirty="0" smtClean="0"/>
              <a:t>Macedonia</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29704359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1,600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Whose flag is this?</a:t>
            </a:r>
            <a:endParaRPr lang="en-GB" dirty="0"/>
          </a:p>
        </p:txBody>
      </p:sp>
      <p:pic>
        <p:nvPicPr>
          <p:cNvPr id="6146" name="Picture 2" descr="C:\Users\john\Desktop\bos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320786"/>
            <a:ext cx="4320480" cy="311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1343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512168"/>
          </a:xfrm>
        </p:spPr>
        <p:txBody>
          <a:bodyPr/>
          <a:lstStyle/>
          <a:p>
            <a:r>
              <a:rPr lang="en-GB" dirty="0" smtClean="0"/>
              <a:t>Bosnia</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25535986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3,200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Whose flag is this?</a:t>
            </a:r>
            <a:endParaRPr lang="en-GB" dirty="0"/>
          </a:p>
        </p:txBody>
      </p:sp>
      <p:pic>
        <p:nvPicPr>
          <p:cNvPr id="7170" name="Picture 2" descr="C:\Users\john\Desktop\esto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92024"/>
            <a:ext cx="5040560" cy="338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3849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512168"/>
          </a:xfrm>
        </p:spPr>
        <p:txBody>
          <a:bodyPr/>
          <a:lstStyle/>
          <a:p>
            <a:r>
              <a:rPr lang="en-GB" dirty="0" smtClean="0"/>
              <a:t>Estonia</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28893828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6,400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Whose flag is this?</a:t>
            </a:r>
          </a:p>
          <a:p>
            <a:pPr marL="0" indent="0" algn="ctr">
              <a:buNone/>
            </a:pPr>
            <a:endParaRPr lang="en-GB" dirty="0"/>
          </a:p>
        </p:txBody>
      </p:sp>
      <p:pic>
        <p:nvPicPr>
          <p:cNvPr id="8194" name="Picture 2" descr="C:\Users\john\Desktop\lithua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20328"/>
            <a:ext cx="4752528" cy="295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6433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776"/>
            <a:ext cx="8229600" cy="1440160"/>
          </a:xfrm>
        </p:spPr>
        <p:txBody>
          <a:bodyPr/>
          <a:lstStyle/>
          <a:p>
            <a:r>
              <a:rPr lang="en-GB" dirty="0" smtClean="0"/>
              <a:t>Lithuania</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Did you hit the jackpot?</a:t>
            </a:r>
            <a:endParaRPr lang="en-GB" dirty="0"/>
          </a:p>
        </p:txBody>
      </p:sp>
    </p:spTree>
    <p:extLst>
      <p:ext uri="{BB962C8B-B14F-4D97-AF65-F5344CB8AC3E}">
        <p14:creationId xmlns:p14="http://schemas.microsoft.com/office/powerpoint/2010/main" val="689145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did you do?</a:t>
            </a:r>
            <a:endParaRPr lang="en-GB" dirty="0"/>
          </a:p>
        </p:txBody>
      </p:sp>
      <p:sp>
        <p:nvSpPr>
          <p:cNvPr id="3" name="Content Placeholder 2"/>
          <p:cNvSpPr>
            <a:spLocks noGrp="1"/>
          </p:cNvSpPr>
          <p:nvPr>
            <p:ph idx="1"/>
          </p:nvPr>
        </p:nvSpPr>
        <p:spPr/>
        <p:txBody>
          <a:bodyPr/>
          <a:lstStyle/>
          <a:p>
            <a:pPr marL="0" indent="0">
              <a:buNone/>
            </a:pPr>
            <a:r>
              <a:rPr lang="en-GB" dirty="0" smtClean="0"/>
              <a:t>The target was 400 points. Did you meet the target? Did you avoid going on and getting a loser to wipe out all of your points?</a:t>
            </a:r>
          </a:p>
          <a:p>
            <a:pPr marL="0" indent="0">
              <a:buNone/>
            </a:pPr>
            <a:r>
              <a:rPr lang="en-GB" dirty="0" smtClean="0"/>
              <a:t>The overall target at the half way point is 1360 points.</a:t>
            </a:r>
          </a:p>
          <a:p>
            <a:pPr marL="0" indent="0">
              <a:buNone/>
            </a:pPr>
            <a:r>
              <a:rPr lang="en-GB" dirty="0" smtClean="0"/>
              <a:t>Are you meeting the target?</a:t>
            </a:r>
            <a:endParaRPr lang="en-GB" dirty="0"/>
          </a:p>
        </p:txBody>
      </p:sp>
    </p:spTree>
    <p:extLst>
      <p:ext uri="{BB962C8B-B14F-4D97-AF65-F5344CB8AC3E}">
        <p14:creationId xmlns:p14="http://schemas.microsoft.com/office/powerpoint/2010/main" val="3443914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Half way through the </a:t>
            </a:r>
            <a:r>
              <a:rPr lang="en-GB" dirty="0" err="1" smtClean="0"/>
              <a:t>show;get</a:t>
            </a:r>
            <a:r>
              <a:rPr lang="en-GB" dirty="0" smtClean="0"/>
              <a:t> another glass of wine!</a:t>
            </a:r>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564904"/>
            <a:ext cx="2261289" cy="280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105" y="1641658"/>
            <a:ext cx="3211319" cy="229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953" y="1604126"/>
            <a:ext cx="2610524" cy="153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547" y="1402854"/>
            <a:ext cx="16478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5370263"/>
            <a:ext cx="16478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691" y="3140967"/>
            <a:ext cx="21431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369692"/>
            <a:ext cx="21431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103" y="5160713"/>
            <a:ext cx="990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953" y="4369692"/>
            <a:ext cx="20383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6426" y="5703638"/>
            <a:ext cx="20383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84168" y="3967583"/>
            <a:ext cx="2039825" cy="584775"/>
          </a:xfrm>
          <a:prstGeom prst="rect">
            <a:avLst/>
          </a:prstGeom>
          <a:noFill/>
        </p:spPr>
        <p:txBody>
          <a:bodyPr wrap="square" rtlCol="0">
            <a:spAutoFit/>
          </a:bodyPr>
          <a:lstStyle/>
          <a:p>
            <a:r>
              <a:rPr lang="en-GB" sz="3200" dirty="0" smtClean="0"/>
              <a:t>Lucky</a:t>
            </a:r>
            <a:endParaRPr lang="en-GB" sz="3200" dirty="0"/>
          </a:p>
        </p:txBody>
      </p:sp>
    </p:spTree>
    <p:extLst>
      <p:ext uri="{BB962C8B-B14F-4D97-AF65-F5344CB8AC3E}">
        <p14:creationId xmlns:p14="http://schemas.microsoft.com/office/powerpoint/2010/main" val="33462451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Take Your Pick</a:t>
            </a:r>
            <a:br>
              <a:rPr lang="en-GB" dirty="0" smtClean="0"/>
            </a:br>
            <a:r>
              <a:rPr lang="en-GB" dirty="0" smtClean="0"/>
              <a:t>1955 - 1968</a:t>
            </a:r>
            <a:endParaRPr lang="en-GB"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628800"/>
            <a:ext cx="3456384" cy="3541365"/>
          </a:xfrm>
          <a:prstGeom prst="rect">
            <a:avLst/>
          </a:prstGeom>
          <a:noFill/>
          <a:ln>
            <a:noFill/>
          </a:ln>
        </p:spPr>
      </p:pic>
      <p:sp>
        <p:nvSpPr>
          <p:cNvPr id="3" name="Content Placeholder 2"/>
          <p:cNvSpPr>
            <a:spLocks noGrp="1"/>
          </p:cNvSpPr>
          <p:nvPr>
            <p:ph idx="1"/>
          </p:nvPr>
        </p:nvSpPr>
        <p:spPr/>
        <p:txBody>
          <a:bodyPr/>
          <a:lstStyle/>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659" y="1628800"/>
            <a:ext cx="4677773" cy="3541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john\Deskto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1628800"/>
            <a:ext cx="3243107" cy="28880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80112" y="5445224"/>
            <a:ext cx="1872208" cy="369332"/>
          </a:xfrm>
          <a:prstGeom prst="rect">
            <a:avLst/>
          </a:prstGeom>
          <a:noFill/>
        </p:spPr>
        <p:txBody>
          <a:bodyPr wrap="square" rtlCol="0">
            <a:spAutoFit/>
          </a:bodyPr>
          <a:lstStyle/>
          <a:p>
            <a:r>
              <a:rPr lang="en-GB" dirty="0" smtClean="0"/>
              <a:t>Michael Miles</a:t>
            </a:r>
            <a:endParaRPr lang="en-GB" dirty="0"/>
          </a:p>
        </p:txBody>
      </p:sp>
    </p:spTree>
    <p:extLst>
      <p:ext uri="{BB962C8B-B14F-4D97-AF65-F5344CB8AC3E}">
        <p14:creationId xmlns:p14="http://schemas.microsoft.com/office/powerpoint/2010/main" val="483256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Wimbledon Ladies Singles Champions</a:t>
            </a:r>
            <a:br>
              <a:rPr lang="en-GB" sz="2800" dirty="0" smtClean="0"/>
            </a:br>
            <a:r>
              <a:rPr lang="en-GB" sz="2800" dirty="0" smtClean="0"/>
              <a:t>10 pts per competitor (Bonus 10 pts for their country)</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9429636"/>
              </p:ext>
            </p:extLst>
          </p:nvPr>
        </p:nvGraphicFramePr>
        <p:xfrm>
          <a:off x="457200" y="1600200"/>
          <a:ext cx="8229600" cy="34798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 (2014)</a:t>
                      </a:r>
                      <a:endParaRPr lang="en-GB" dirty="0"/>
                    </a:p>
                  </a:txBody>
                  <a:tcPr/>
                </a:tc>
                <a:tc>
                  <a:txBody>
                    <a:bodyPr/>
                    <a:lstStyle/>
                    <a:p>
                      <a:pPr algn="ctr"/>
                      <a:r>
                        <a:rPr lang="en-GB" dirty="0" smtClean="0"/>
                        <a:t>2 (2013)</a:t>
                      </a:r>
                      <a:endParaRPr lang="en-GB" dirty="0"/>
                    </a:p>
                  </a:txBody>
                  <a:tcPr/>
                </a:tc>
              </a:tr>
            </a:tbl>
          </a:graphicData>
        </a:graphic>
      </p:graphicFrame>
      <p:pic>
        <p:nvPicPr>
          <p:cNvPr id="2050" name="Picture 2" descr="C:\Users\john\Desktop\kvito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76929"/>
            <a:ext cx="34194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hn\Desktop\barto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976930"/>
            <a:ext cx="367924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5544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Rules</a:t>
            </a:r>
            <a:endParaRPr lang="en-GB" dirty="0"/>
          </a:p>
        </p:txBody>
      </p:sp>
      <p:sp>
        <p:nvSpPr>
          <p:cNvPr id="3" name="Content Placeholder 2"/>
          <p:cNvSpPr>
            <a:spLocks noGrp="1"/>
          </p:cNvSpPr>
          <p:nvPr>
            <p:ph idx="1"/>
          </p:nvPr>
        </p:nvSpPr>
        <p:spPr/>
        <p:txBody>
          <a:bodyPr/>
          <a:lstStyle/>
          <a:p>
            <a:pPr marL="0" indent="0">
              <a:buNone/>
            </a:pPr>
            <a:r>
              <a:rPr lang="en-GB" dirty="0" smtClean="0"/>
              <a:t>There are 14 boxes with varying points in them. You can choose boxes 1 to 12, or box 14. You cannot choose box 13.</a:t>
            </a:r>
          </a:p>
          <a:p>
            <a:pPr marL="0" indent="0">
              <a:buNone/>
            </a:pPr>
            <a:r>
              <a:rPr lang="en-GB" dirty="0" smtClean="0"/>
              <a:t>Which Box are you choosing?</a:t>
            </a:r>
          </a:p>
          <a:p>
            <a:pPr marL="0" indent="0">
              <a:buNone/>
            </a:pPr>
            <a:r>
              <a:rPr lang="en-GB" dirty="0" smtClean="0"/>
              <a:t>Your target is 600 points.</a:t>
            </a:r>
            <a:endParaRPr lang="en-GB" dirty="0"/>
          </a:p>
        </p:txBody>
      </p:sp>
    </p:spTree>
    <p:extLst>
      <p:ext uri="{BB962C8B-B14F-4D97-AF65-F5344CB8AC3E}">
        <p14:creationId xmlns:p14="http://schemas.microsoft.com/office/powerpoint/2010/main" val="2209787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Points available</a:t>
            </a:r>
            <a:endParaRPr lang="en-GB" dirty="0"/>
          </a:p>
        </p:txBody>
      </p:sp>
      <p:sp>
        <p:nvSpPr>
          <p:cNvPr id="3" name="Content Placeholder 2"/>
          <p:cNvSpPr>
            <a:spLocks noGrp="1"/>
          </p:cNvSpPr>
          <p:nvPr>
            <p:ph idx="1"/>
          </p:nvPr>
        </p:nvSpPr>
        <p:spPr/>
        <p:txBody>
          <a:bodyPr/>
          <a:lstStyle/>
          <a:p>
            <a:pPr marL="0" indent="0" algn="ctr">
              <a:buNone/>
            </a:pPr>
            <a:r>
              <a:rPr lang="en-GB" dirty="0" smtClean="0"/>
              <a:t>0      100     200     300</a:t>
            </a:r>
          </a:p>
          <a:p>
            <a:pPr marL="0" indent="0" algn="ctr">
              <a:buNone/>
            </a:pPr>
            <a:r>
              <a:rPr lang="en-GB" dirty="0" smtClean="0"/>
              <a:t>400     500     600     800</a:t>
            </a:r>
          </a:p>
          <a:p>
            <a:pPr marL="0" indent="0" algn="ctr">
              <a:buNone/>
            </a:pPr>
            <a:r>
              <a:rPr lang="en-GB" dirty="0" smtClean="0"/>
              <a:t>1000   1200   1500</a:t>
            </a:r>
          </a:p>
          <a:p>
            <a:pPr marL="0" indent="0" algn="ctr">
              <a:buNone/>
            </a:pPr>
            <a:r>
              <a:rPr lang="en-GB" dirty="0" smtClean="0"/>
              <a:t>1800   2000</a:t>
            </a:r>
          </a:p>
          <a:p>
            <a:pPr marL="0" indent="0" algn="ctr">
              <a:buNone/>
            </a:pPr>
            <a:r>
              <a:rPr lang="en-GB" dirty="0" smtClean="0"/>
              <a:t>A share of Mystery box 13  </a:t>
            </a:r>
            <a:endParaRPr lang="en-GB" dirty="0"/>
          </a:p>
        </p:txBody>
      </p:sp>
    </p:spTree>
    <p:extLst>
      <p:ext uri="{BB962C8B-B14F-4D97-AF65-F5344CB8AC3E}">
        <p14:creationId xmlns:p14="http://schemas.microsoft.com/office/powerpoint/2010/main" val="28950907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1</a:t>
            </a:r>
            <a:endParaRPr lang="en-GB" dirty="0"/>
          </a:p>
        </p:txBody>
      </p:sp>
      <p:sp>
        <p:nvSpPr>
          <p:cNvPr id="3" name="Content Placeholder 2"/>
          <p:cNvSpPr>
            <a:spLocks noGrp="1"/>
          </p:cNvSpPr>
          <p:nvPr>
            <p:ph idx="1"/>
          </p:nvPr>
        </p:nvSpPr>
        <p:spPr/>
        <p:txBody>
          <a:bodyPr/>
          <a:lstStyle/>
          <a:p>
            <a:pPr marL="0" indent="0" algn="ctr">
              <a:buNone/>
            </a:pPr>
            <a:r>
              <a:rPr lang="en-GB" dirty="0" smtClean="0"/>
              <a:t>Name a UK county beginning with B</a:t>
            </a:r>
            <a:endParaRPr lang="en-GB" dirty="0"/>
          </a:p>
        </p:txBody>
      </p:sp>
    </p:spTree>
    <p:extLst>
      <p:ext uri="{BB962C8B-B14F-4D97-AF65-F5344CB8AC3E}">
        <p14:creationId xmlns:p14="http://schemas.microsoft.com/office/powerpoint/2010/main" val="9130450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Counties starting B</a:t>
            </a:r>
            <a:endParaRPr lang="en-GB" dirty="0"/>
          </a:p>
        </p:txBody>
      </p:sp>
      <p:sp>
        <p:nvSpPr>
          <p:cNvPr id="3" name="Content Placeholder 2"/>
          <p:cNvSpPr>
            <a:spLocks noGrp="1"/>
          </p:cNvSpPr>
          <p:nvPr>
            <p:ph idx="1"/>
          </p:nvPr>
        </p:nvSpPr>
        <p:spPr/>
        <p:txBody>
          <a:bodyPr/>
          <a:lstStyle/>
          <a:p>
            <a:pPr marL="0" indent="0" algn="ctr">
              <a:buNone/>
            </a:pPr>
            <a:r>
              <a:rPr lang="en-GB" dirty="0" smtClean="0"/>
              <a:t>Bedfordshire</a:t>
            </a:r>
          </a:p>
          <a:p>
            <a:pPr marL="0" indent="0" algn="ctr">
              <a:buNone/>
            </a:pPr>
            <a:r>
              <a:rPr lang="en-GB" dirty="0" smtClean="0"/>
              <a:t>Berkshire</a:t>
            </a:r>
          </a:p>
          <a:p>
            <a:pPr marL="0" indent="0" algn="ctr">
              <a:buNone/>
            </a:pPr>
            <a:r>
              <a:rPr lang="en-GB" dirty="0" smtClean="0"/>
              <a:t>Buckinghamshire</a:t>
            </a:r>
          </a:p>
          <a:p>
            <a:pPr marL="0" indent="0" algn="ctr">
              <a:buNone/>
            </a:pPr>
            <a:endParaRPr lang="en-GB" dirty="0"/>
          </a:p>
        </p:txBody>
      </p:sp>
    </p:spTree>
    <p:extLst>
      <p:ext uri="{BB962C8B-B14F-4D97-AF65-F5344CB8AC3E}">
        <p14:creationId xmlns:p14="http://schemas.microsoft.com/office/powerpoint/2010/main" val="19703008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chose Box 1</a:t>
            </a:r>
            <a:endParaRPr lang="en-GB" dirty="0"/>
          </a:p>
        </p:txBody>
      </p:sp>
      <p:sp>
        <p:nvSpPr>
          <p:cNvPr id="3" name="Content Placeholder 2"/>
          <p:cNvSpPr>
            <a:spLocks noGrp="1"/>
          </p:cNvSpPr>
          <p:nvPr>
            <p:ph idx="1"/>
          </p:nvPr>
        </p:nvSpPr>
        <p:spPr/>
        <p:txBody>
          <a:bodyPr/>
          <a:lstStyle/>
          <a:p>
            <a:pPr marL="0" indent="0">
              <a:buNone/>
            </a:pPr>
            <a:r>
              <a:rPr lang="en-GB" dirty="0" smtClean="0"/>
              <a:t>Did you get a correct county?</a:t>
            </a:r>
          </a:p>
          <a:p>
            <a:pPr marL="0" indent="0">
              <a:buNone/>
            </a:pPr>
            <a:r>
              <a:rPr lang="en-GB" dirty="0" smtClean="0"/>
              <a:t>Would you like to trade your box for a share of box 13?</a:t>
            </a:r>
          </a:p>
          <a:p>
            <a:pPr marL="0" indent="0">
              <a:buNone/>
            </a:pPr>
            <a:r>
              <a:rPr lang="en-GB" dirty="0" smtClean="0"/>
              <a:t>If not then you are awarded 400 points</a:t>
            </a:r>
            <a:endParaRPr lang="en-GB" dirty="0"/>
          </a:p>
        </p:txBody>
      </p:sp>
    </p:spTree>
    <p:extLst>
      <p:ext uri="{BB962C8B-B14F-4D97-AF65-F5344CB8AC3E}">
        <p14:creationId xmlns:p14="http://schemas.microsoft.com/office/powerpoint/2010/main" val="1773838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2</a:t>
            </a:r>
            <a:endParaRPr lang="en-GB" dirty="0"/>
          </a:p>
        </p:txBody>
      </p:sp>
      <p:sp>
        <p:nvSpPr>
          <p:cNvPr id="3" name="Content Placeholder 2"/>
          <p:cNvSpPr>
            <a:spLocks noGrp="1"/>
          </p:cNvSpPr>
          <p:nvPr>
            <p:ph idx="1"/>
          </p:nvPr>
        </p:nvSpPr>
        <p:spPr/>
        <p:txBody>
          <a:bodyPr/>
          <a:lstStyle/>
          <a:p>
            <a:pPr marL="0" indent="0" algn="ctr">
              <a:buNone/>
            </a:pPr>
            <a:r>
              <a:rPr lang="en-GB" dirty="0" smtClean="0"/>
              <a:t>Name a UK county beginning with C</a:t>
            </a:r>
            <a:endParaRPr lang="en-GB" dirty="0"/>
          </a:p>
        </p:txBody>
      </p:sp>
    </p:spTree>
    <p:extLst>
      <p:ext uri="{BB962C8B-B14F-4D97-AF65-F5344CB8AC3E}">
        <p14:creationId xmlns:p14="http://schemas.microsoft.com/office/powerpoint/2010/main" val="7182674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Counties beginning with C</a:t>
            </a:r>
            <a:endParaRPr lang="en-GB" dirty="0"/>
          </a:p>
        </p:txBody>
      </p:sp>
      <p:sp>
        <p:nvSpPr>
          <p:cNvPr id="3" name="Content Placeholder 2"/>
          <p:cNvSpPr>
            <a:spLocks noGrp="1"/>
          </p:cNvSpPr>
          <p:nvPr>
            <p:ph idx="1"/>
          </p:nvPr>
        </p:nvSpPr>
        <p:spPr/>
        <p:txBody>
          <a:bodyPr/>
          <a:lstStyle/>
          <a:p>
            <a:pPr marL="0" indent="0" algn="ctr">
              <a:buNone/>
            </a:pPr>
            <a:r>
              <a:rPr lang="en-GB" dirty="0" smtClean="0"/>
              <a:t>Cambridge</a:t>
            </a:r>
          </a:p>
          <a:p>
            <a:pPr marL="0" indent="0" algn="ctr">
              <a:buNone/>
            </a:pPr>
            <a:r>
              <a:rPr lang="en-GB" dirty="0" smtClean="0"/>
              <a:t>Cheshire</a:t>
            </a:r>
          </a:p>
          <a:p>
            <a:pPr marL="0" indent="0" algn="ctr">
              <a:buNone/>
            </a:pPr>
            <a:r>
              <a:rPr lang="en-GB" dirty="0" smtClean="0"/>
              <a:t>Cornwall</a:t>
            </a:r>
          </a:p>
          <a:p>
            <a:pPr marL="0" indent="0" algn="ctr">
              <a:buNone/>
            </a:pPr>
            <a:r>
              <a:rPr lang="en-GB" dirty="0" smtClean="0"/>
              <a:t>Cumbria</a:t>
            </a:r>
            <a:endParaRPr lang="en-GB" dirty="0"/>
          </a:p>
        </p:txBody>
      </p:sp>
    </p:spTree>
    <p:extLst>
      <p:ext uri="{BB962C8B-B14F-4D97-AF65-F5344CB8AC3E}">
        <p14:creationId xmlns:p14="http://schemas.microsoft.com/office/powerpoint/2010/main" val="22701251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chose Box 2</a:t>
            </a:r>
            <a:endParaRPr lang="en-GB" dirty="0"/>
          </a:p>
        </p:txBody>
      </p:sp>
      <p:sp>
        <p:nvSpPr>
          <p:cNvPr id="3" name="Content Placeholder 2"/>
          <p:cNvSpPr>
            <a:spLocks noGrp="1"/>
          </p:cNvSpPr>
          <p:nvPr>
            <p:ph idx="1"/>
          </p:nvPr>
        </p:nvSpPr>
        <p:spPr/>
        <p:txBody>
          <a:bodyPr/>
          <a:lstStyle/>
          <a:p>
            <a:pPr marL="0" indent="0">
              <a:buNone/>
            </a:pPr>
            <a:r>
              <a:rPr lang="en-GB" dirty="0"/>
              <a:t>Did you get a correct county?</a:t>
            </a:r>
          </a:p>
          <a:p>
            <a:pPr marL="0" indent="0">
              <a:buNone/>
            </a:pPr>
            <a:r>
              <a:rPr lang="en-GB" dirty="0"/>
              <a:t>Would you like to trade your box for a share of box 13?</a:t>
            </a:r>
          </a:p>
          <a:p>
            <a:pPr marL="0" indent="0">
              <a:buNone/>
            </a:pPr>
            <a:r>
              <a:rPr lang="en-GB" dirty="0"/>
              <a:t>If not then you are awarded </a:t>
            </a:r>
            <a:r>
              <a:rPr lang="en-GB" dirty="0" smtClean="0"/>
              <a:t>800 </a:t>
            </a:r>
            <a:r>
              <a:rPr lang="en-GB" dirty="0"/>
              <a:t>points</a:t>
            </a:r>
          </a:p>
          <a:p>
            <a:pPr marL="0" indent="0">
              <a:buNone/>
            </a:pPr>
            <a:endParaRPr lang="en-GB" dirty="0"/>
          </a:p>
        </p:txBody>
      </p:sp>
    </p:spTree>
    <p:extLst>
      <p:ext uri="{BB962C8B-B14F-4D97-AF65-F5344CB8AC3E}">
        <p14:creationId xmlns:p14="http://schemas.microsoft.com/office/powerpoint/2010/main" val="17259030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3</a:t>
            </a:r>
            <a:endParaRPr lang="en-GB" dirty="0"/>
          </a:p>
        </p:txBody>
      </p:sp>
      <p:sp>
        <p:nvSpPr>
          <p:cNvPr id="3" name="Content Placeholder 2"/>
          <p:cNvSpPr>
            <a:spLocks noGrp="1"/>
          </p:cNvSpPr>
          <p:nvPr>
            <p:ph idx="1"/>
          </p:nvPr>
        </p:nvSpPr>
        <p:spPr/>
        <p:txBody>
          <a:bodyPr/>
          <a:lstStyle/>
          <a:p>
            <a:pPr marL="0" indent="0" algn="ctr">
              <a:buNone/>
            </a:pPr>
            <a:r>
              <a:rPr lang="en-GB" dirty="0" smtClean="0"/>
              <a:t>Name a UK county beginning with D.</a:t>
            </a:r>
            <a:endParaRPr lang="en-GB" dirty="0"/>
          </a:p>
        </p:txBody>
      </p:sp>
    </p:spTree>
    <p:extLst>
      <p:ext uri="{BB962C8B-B14F-4D97-AF65-F5344CB8AC3E}">
        <p14:creationId xmlns:p14="http://schemas.microsoft.com/office/powerpoint/2010/main" val="1399827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3</a:t>
            </a:r>
            <a:endParaRPr lang="en-GB" dirty="0"/>
          </a:p>
        </p:txBody>
      </p:sp>
      <p:sp>
        <p:nvSpPr>
          <p:cNvPr id="3" name="Content Placeholder 2"/>
          <p:cNvSpPr>
            <a:spLocks noGrp="1"/>
          </p:cNvSpPr>
          <p:nvPr>
            <p:ph idx="1"/>
          </p:nvPr>
        </p:nvSpPr>
        <p:spPr/>
        <p:txBody>
          <a:bodyPr/>
          <a:lstStyle/>
          <a:p>
            <a:pPr marL="0" indent="0" algn="ctr">
              <a:buNone/>
            </a:pPr>
            <a:r>
              <a:rPr lang="en-GB" dirty="0" smtClean="0"/>
              <a:t>Counties starting with D.</a:t>
            </a:r>
          </a:p>
          <a:p>
            <a:pPr marL="0" indent="0" algn="ctr">
              <a:buNone/>
            </a:pPr>
            <a:r>
              <a:rPr lang="en-GB" dirty="0" smtClean="0"/>
              <a:t>Derbyshire</a:t>
            </a:r>
          </a:p>
          <a:p>
            <a:pPr marL="0" indent="0" algn="ctr">
              <a:buNone/>
            </a:pPr>
            <a:r>
              <a:rPr lang="en-GB" dirty="0" smtClean="0"/>
              <a:t>Devon</a:t>
            </a:r>
          </a:p>
          <a:p>
            <a:pPr marL="0" indent="0" algn="ctr">
              <a:buNone/>
            </a:pPr>
            <a:r>
              <a:rPr lang="en-GB" dirty="0" smtClean="0"/>
              <a:t>Dorset</a:t>
            </a:r>
          </a:p>
          <a:p>
            <a:pPr marL="0" indent="0" algn="ctr">
              <a:buNone/>
            </a:pPr>
            <a:r>
              <a:rPr lang="en-GB" dirty="0" smtClean="0"/>
              <a:t>Durham</a:t>
            </a:r>
            <a:endParaRPr lang="en-GB" dirty="0"/>
          </a:p>
        </p:txBody>
      </p:sp>
    </p:spTree>
    <p:extLst>
      <p:ext uri="{BB962C8B-B14F-4D97-AF65-F5344CB8AC3E}">
        <p14:creationId xmlns:p14="http://schemas.microsoft.com/office/powerpoint/2010/main" val="4001659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Wimbledon Ladies Singles Champions</a:t>
            </a:r>
            <a:br>
              <a:rPr lang="en-GB" sz="2800" dirty="0" smtClean="0"/>
            </a:br>
            <a:r>
              <a:rPr lang="en-GB" sz="2800" dirty="0" smtClean="0"/>
              <a:t>10 pts per competitor (Bonus 10 pts for Country)</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2385297"/>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3 (2012)</a:t>
                      </a:r>
                      <a:endParaRPr lang="en-GB" dirty="0"/>
                    </a:p>
                  </a:txBody>
                  <a:tcPr/>
                </a:tc>
                <a:tc>
                  <a:txBody>
                    <a:bodyPr/>
                    <a:lstStyle/>
                    <a:p>
                      <a:pPr algn="ctr"/>
                      <a:r>
                        <a:rPr lang="en-GB" dirty="0" smtClean="0"/>
                        <a:t>4 </a:t>
                      </a:r>
                      <a:r>
                        <a:rPr lang="en-GB" baseline="0" dirty="0" smtClean="0"/>
                        <a:t> (2008)</a:t>
                      </a:r>
                      <a:endParaRPr lang="en-GB" dirty="0"/>
                    </a:p>
                  </a:txBody>
                  <a:tcPr/>
                </a:tc>
              </a:tr>
            </a:tbl>
          </a:graphicData>
        </a:graphic>
      </p:graphicFrame>
      <p:pic>
        <p:nvPicPr>
          <p:cNvPr id="3074" name="Picture 2" descr="C:\Users\john\Desktop\sere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7969"/>
            <a:ext cx="3312368" cy="28518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ohn\Desktop\ven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17969"/>
            <a:ext cx="3237660" cy="285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chose Box 3</a:t>
            </a:r>
            <a:endParaRPr lang="en-GB" dirty="0"/>
          </a:p>
        </p:txBody>
      </p:sp>
      <p:sp>
        <p:nvSpPr>
          <p:cNvPr id="3" name="Content Placeholder 2"/>
          <p:cNvSpPr>
            <a:spLocks noGrp="1"/>
          </p:cNvSpPr>
          <p:nvPr>
            <p:ph idx="1"/>
          </p:nvPr>
        </p:nvSpPr>
        <p:spPr/>
        <p:txBody>
          <a:bodyPr/>
          <a:lstStyle/>
          <a:p>
            <a:pPr marL="0" indent="0">
              <a:buNone/>
            </a:pPr>
            <a:r>
              <a:rPr lang="en-GB" dirty="0"/>
              <a:t>Did you get a correct county?</a:t>
            </a:r>
          </a:p>
          <a:p>
            <a:pPr marL="0" indent="0">
              <a:buNone/>
            </a:pPr>
            <a:r>
              <a:rPr lang="en-GB" dirty="0"/>
              <a:t>Would you like to trade your box for a share of box 13?</a:t>
            </a:r>
          </a:p>
          <a:p>
            <a:pPr marL="0" indent="0">
              <a:buNone/>
            </a:pPr>
            <a:r>
              <a:rPr lang="en-GB" dirty="0"/>
              <a:t>If not then you are awarded </a:t>
            </a:r>
            <a:r>
              <a:rPr lang="en-GB" dirty="0" smtClean="0"/>
              <a:t>200 </a:t>
            </a:r>
            <a:r>
              <a:rPr lang="en-GB" dirty="0"/>
              <a:t>points</a:t>
            </a:r>
          </a:p>
          <a:p>
            <a:pPr marL="0" indent="0">
              <a:buNone/>
            </a:pPr>
            <a:endParaRPr lang="en-GB" dirty="0"/>
          </a:p>
        </p:txBody>
      </p:sp>
    </p:spTree>
    <p:extLst>
      <p:ext uri="{BB962C8B-B14F-4D97-AF65-F5344CB8AC3E}">
        <p14:creationId xmlns:p14="http://schemas.microsoft.com/office/powerpoint/2010/main" val="25285095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4</a:t>
            </a:r>
            <a:endParaRPr lang="en-GB" dirty="0"/>
          </a:p>
        </p:txBody>
      </p:sp>
      <p:sp>
        <p:nvSpPr>
          <p:cNvPr id="3" name="Content Placeholder 2"/>
          <p:cNvSpPr>
            <a:spLocks noGrp="1"/>
          </p:cNvSpPr>
          <p:nvPr>
            <p:ph idx="1"/>
          </p:nvPr>
        </p:nvSpPr>
        <p:spPr/>
        <p:txBody>
          <a:bodyPr/>
          <a:lstStyle/>
          <a:p>
            <a:pPr marL="0" indent="0" algn="ctr">
              <a:buNone/>
            </a:pPr>
            <a:r>
              <a:rPr lang="en-GB" dirty="0" smtClean="0"/>
              <a:t>Name a UK county starting with H</a:t>
            </a:r>
            <a:endParaRPr lang="en-GB" dirty="0"/>
          </a:p>
        </p:txBody>
      </p:sp>
    </p:spTree>
    <p:extLst>
      <p:ext uri="{BB962C8B-B14F-4D97-AF65-F5344CB8AC3E}">
        <p14:creationId xmlns:p14="http://schemas.microsoft.com/office/powerpoint/2010/main" val="40501946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4</a:t>
            </a:r>
            <a:endParaRPr lang="en-GB" dirty="0"/>
          </a:p>
        </p:txBody>
      </p:sp>
      <p:sp>
        <p:nvSpPr>
          <p:cNvPr id="3" name="Content Placeholder 2"/>
          <p:cNvSpPr>
            <a:spLocks noGrp="1"/>
          </p:cNvSpPr>
          <p:nvPr>
            <p:ph idx="1"/>
          </p:nvPr>
        </p:nvSpPr>
        <p:spPr/>
        <p:txBody>
          <a:bodyPr/>
          <a:lstStyle/>
          <a:p>
            <a:pPr marL="0" indent="0" algn="ctr">
              <a:buNone/>
            </a:pPr>
            <a:r>
              <a:rPr lang="en-GB" dirty="0" smtClean="0"/>
              <a:t>Counties starting with H</a:t>
            </a:r>
          </a:p>
          <a:p>
            <a:pPr marL="0" indent="0" algn="ctr">
              <a:buNone/>
            </a:pPr>
            <a:r>
              <a:rPr lang="en-GB" dirty="0" smtClean="0"/>
              <a:t>Hampshire</a:t>
            </a:r>
          </a:p>
          <a:p>
            <a:pPr marL="0" indent="0" algn="ctr">
              <a:buNone/>
            </a:pPr>
            <a:r>
              <a:rPr lang="en-GB" dirty="0" smtClean="0"/>
              <a:t>Herefordshire</a:t>
            </a:r>
          </a:p>
          <a:p>
            <a:pPr marL="0" indent="0" algn="ctr">
              <a:buNone/>
            </a:pPr>
            <a:r>
              <a:rPr lang="en-GB" dirty="0" smtClean="0"/>
              <a:t>Hertfordshire</a:t>
            </a:r>
          </a:p>
          <a:p>
            <a:pPr marL="0" indent="0" algn="ctr">
              <a:buNone/>
            </a:pPr>
            <a:endParaRPr lang="en-GB" dirty="0"/>
          </a:p>
        </p:txBody>
      </p:sp>
    </p:spTree>
    <p:extLst>
      <p:ext uri="{BB962C8B-B14F-4D97-AF65-F5344CB8AC3E}">
        <p14:creationId xmlns:p14="http://schemas.microsoft.com/office/powerpoint/2010/main" val="11256927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chose Box 4</a:t>
            </a:r>
            <a:endParaRPr lang="en-GB" dirty="0"/>
          </a:p>
        </p:txBody>
      </p:sp>
      <p:sp>
        <p:nvSpPr>
          <p:cNvPr id="3" name="Content Placeholder 2"/>
          <p:cNvSpPr>
            <a:spLocks noGrp="1"/>
          </p:cNvSpPr>
          <p:nvPr>
            <p:ph idx="1"/>
          </p:nvPr>
        </p:nvSpPr>
        <p:spPr/>
        <p:txBody>
          <a:bodyPr/>
          <a:lstStyle/>
          <a:p>
            <a:pPr marL="0" indent="0">
              <a:buNone/>
            </a:pPr>
            <a:r>
              <a:rPr lang="en-GB" dirty="0"/>
              <a:t>Did you get a correct county?</a:t>
            </a:r>
          </a:p>
          <a:p>
            <a:pPr marL="0" indent="0">
              <a:buNone/>
            </a:pPr>
            <a:r>
              <a:rPr lang="en-GB" dirty="0"/>
              <a:t>Would you like to trade your box for a share of box 13?</a:t>
            </a:r>
          </a:p>
          <a:p>
            <a:pPr marL="0" indent="0">
              <a:buNone/>
            </a:pPr>
            <a:r>
              <a:rPr lang="en-GB" dirty="0"/>
              <a:t>If not then you are awarded </a:t>
            </a:r>
            <a:r>
              <a:rPr lang="en-GB" dirty="0" smtClean="0"/>
              <a:t>1200 </a:t>
            </a:r>
            <a:r>
              <a:rPr lang="en-GB" dirty="0"/>
              <a:t>points</a:t>
            </a:r>
          </a:p>
          <a:p>
            <a:pPr marL="0" indent="0">
              <a:buNone/>
            </a:pPr>
            <a:endParaRPr lang="en-GB" dirty="0"/>
          </a:p>
        </p:txBody>
      </p:sp>
    </p:spTree>
    <p:extLst>
      <p:ext uri="{BB962C8B-B14F-4D97-AF65-F5344CB8AC3E}">
        <p14:creationId xmlns:p14="http://schemas.microsoft.com/office/powerpoint/2010/main" val="38266447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5</a:t>
            </a:r>
            <a:endParaRPr lang="en-GB" dirty="0"/>
          </a:p>
        </p:txBody>
      </p:sp>
      <p:sp>
        <p:nvSpPr>
          <p:cNvPr id="3" name="Content Placeholder 2"/>
          <p:cNvSpPr>
            <a:spLocks noGrp="1"/>
          </p:cNvSpPr>
          <p:nvPr>
            <p:ph idx="1"/>
          </p:nvPr>
        </p:nvSpPr>
        <p:spPr/>
        <p:txBody>
          <a:bodyPr/>
          <a:lstStyle/>
          <a:p>
            <a:pPr marL="0" indent="0" algn="ctr">
              <a:buNone/>
            </a:pPr>
            <a:r>
              <a:rPr lang="en-GB" dirty="0" smtClean="0"/>
              <a:t>Name a UK county starting with L.</a:t>
            </a:r>
            <a:endParaRPr lang="en-GB" dirty="0"/>
          </a:p>
        </p:txBody>
      </p:sp>
    </p:spTree>
    <p:extLst>
      <p:ext uri="{BB962C8B-B14F-4D97-AF65-F5344CB8AC3E}">
        <p14:creationId xmlns:p14="http://schemas.microsoft.com/office/powerpoint/2010/main" val="32948067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5</a:t>
            </a:r>
            <a:endParaRPr lang="en-GB" dirty="0"/>
          </a:p>
        </p:txBody>
      </p:sp>
      <p:sp>
        <p:nvSpPr>
          <p:cNvPr id="3" name="Content Placeholder 2"/>
          <p:cNvSpPr>
            <a:spLocks noGrp="1"/>
          </p:cNvSpPr>
          <p:nvPr>
            <p:ph idx="1"/>
          </p:nvPr>
        </p:nvSpPr>
        <p:spPr/>
        <p:txBody>
          <a:bodyPr/>
          <a:lstStyle/>
          <a:p>
            <a:pPr marL="0" indent="0" algn="ctr">
              <a:buNone/>
            </a:pPr>
            <a:r>
              <a:rPr lang="en-GB" dirty="0" smtClean="0"/>
              <a:t>Counties starting with L</a:t>
            </a:r>
          </a:p>
          <a:p>
            <a:pPr marL="0" indent="0" algn="ctr">
              <a:buNone/>
            </a:pPr>
            <a:r>
              <a:rPr lang="en-GB" dirty="0" smtClean="0"/>
              <a:t>Lancashire</a:t>
            </a:r>
          </a:p>
          <a:p>
            <a:pPr marL="0" indent="0" algn="ctr">
              <a:buNone/>
            </a:pPr>
            <a:r>
              <a:rPr lang="en-GB" dirty="0" smtClean="0"/>
              <a:t>Leicestershire</a:t>
            </a:r>
          </a:p>
          <a:p>
            <a:pPr marL="0" indent="0" algn="ctr">
              <a:buNone/>
            </a:pPr>
            <a:r>
              <a:rPr lang="en-GB" dirty="0" smtClean="0"/>
              <a:t>Lincolnshire</a:t>
            </a:r>
            <a:endParaRPr lang="en-GB" dirty="0"/>
          </a:p>
        </p:txBody>
      </p:sp>
    </p:spTree>
    <p:extLst>
      <p:ext uri="{BB962C8B-B14F-4D97-AF65-F5344CB8AC3E}">
        <p14:creationId xmlns:p14="http://schemas.microsoft.com/office/powerpoint/2010/main" val="17022286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chose Box 5</a:t>
            </a:r>
            <a:endParaRPr lang="en-GB" dirty="0"/>
          </a:p>
        </p:txBody>
      </p:sp>
      <p:sp>
        <p:nvSpPr>
          <p:cNvPr id="3" name="Content Placeholder 2"/>
          <p:cNvSpPr>
            <a:spLocks noGrp="1"/>
          </p:cNvSpPr>
          <p:nvPr>
            <p:ph idx="1"/>
          </p:nvPr>
        </p:nvSpPr>
        <p:spPr/>
        <p:txBody>
          <a:bodyPr/>
          <a:lstStyle/>
          <a:p>
            <a:pPr marL="0" indent="0">
              <a:buNone/>
            </a:pPr>
            <a:r>
              <a:rPr lang="en-GB" dirty="0"/>
              <a:t>Did you get a correct county?</a:t>
            </a:r>
          </a:p>
          <a:p>
            <a:pPr marL="0" indent="0">
              <a:buNone/>
            </a:pPr>
            <a:r>
              <a:rPr lang="en-GB" dirty="0"/>
              <a:t>Would you like to trade your box for a share of box 13?</a:t>
            </a:r>
          </a:p>
          <a:p>
            <a:pPr marL="0" indent="0">
              <a:buNone/>
            </a:pPr>
            <a:r>
              <a:rPr lang="en-GB" dirty="0"/>
              <a:t>If not then you are awarded </a:t>
            </a:r>
            <a:r>
              <a:rPr lang="en-GB" dirty="0" smtClean="0"/>
              <a:t>100 </a:t>
            </a:r>
            <a:r>
              <a:rPr lang="en-GB" dirty="0"/>
              <a:t>points</a:t>
            </a:r>
          </a:p>
          <a:p>
            <a:pPr marL="0" indent="0">
              <a:buNone/>
            </a:pPr>
            <a:endParaRPr lang="en-GB" dirty="0"/>
          </a:p>
        </p:txBody>
      </p:sp>
    </p:spTree>
    <p:extLst>
      <p:ext uri="{BB962C8B-B14F-4D97-AF65-F5344CB8AC3E}">
        <p14:creationId xmlns:p14="http://schemas.microsoft.com/office/powerpoint/2010/main" val="2841136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6</a:t>
            </a:r>
            <a:endParaRPr lang="en-GB" dirty="0"/>
          </a:p>
        </p:txBody>
      </p:sp>
      <p:sp>
        <p:nvSpPr>
          <p:cNvPr id="3" name="Content Placeholder 2"/>
          <p:cNvSpPr>
            <a:spLocks noGrp="1"/>
          </p:cNvSpPr>
          <p:nvPr>
            <p:ph idx="1"/>
          </p:nvPr>
        </p:nvSpPr>
        <p:spPr/>
        <p:txBody>
          <a:bodyPr/>
          <a:lstStyle/>
          <a:p>
            <a:pPr marL="0" indent="0" algn="ctr">
              <a:buNone/>
            </a:pPr>
            <a:r>
              <a:rPr lang="en-GB" dirty="0" smtClean="0"/>
              <a:t>Name a UK county starting with N.</a:t>
            </a:r>
            <a:endParaRPr lang="en-GB" dirty="0"/>
          </a:p>
        </p:txBody>
      </p:sp>
    </p:spTree>
    <p:extLst>
      <p:ext uri="{BB962C8B-B14F-4D97-AF65-F5344CB8AC3E}">
        <p14:creationId xmlns:p14="http://schemas.microsoft.com/office/powerpoint/2010/main" val="7587081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6</a:t>
            </a:r>
            <a:endParaRPr lang="en-GB" dirty="0"/>
          </a:p>
        </p:txBody>
      </p:sp>
      <p:sp>
        <p:nvSpPr>
          <p:cNvPr id="3" name="Content Placeholder 2"/>
          <p:cNvSpPr>
            <a:spLocks noGrp="1"/>
          </p:cNvSpPr>
          <p:nvPr>
            <p:ph idx="1"/>
          </p:nvPr>
        </p:nvSpPr>
        <p:spPr/>
        <p:txBody>
          <a:bodyPr/>
          <a:lstStyle/>
          <a:p>
            <a:pPr marL="0" indent="0" algn="ctr">
              <a:buNone/>
            </a:pPr>
            <a:r>
              <a:rPr lang="en-GB" dirty="0" smtClean="0"/>
              <a:t>UK counties starting with N</a:t>
            </a:r>
          </a:p>
          <a:p>
            <a:pPr marL="0" indent="0" algn="ctr">
              <a:buNone/>
            </a:pPr>
            <a:r>
              <a:rPr lang="en-GB" dirty="0" smtClean="0"/>
              <a:t>Norfolk</a:t>
            </a:r>
          </a:p>
          <a:p>
            <a:pPr marL="0" indent="0" algn="ctr">
              <a:buNone/>
            </a:pPr>
            <a:r>
              <a:rPr lang="en-GB" dirty="0" smtClean="0"/>
              <a:t>Northamptonshire</a:t>
            </a:r>
          </a:p>
          <a:p>
            <a:pPr marL="0" indent="0" algn="ctr">
              <a:buNone/>
            </a:pPr>
            <a:r>
              <a:rPr lang="en-GB" dirty="0" smtClean="0"/>
              <a:t>Northumberland</a:t>
            </a:r>
          </a:p>
          <a:p>
            <a:pPr marL="0" indent="0" algn="ctr">
              <a:buNone/>
            </a:pPr>
            <a:r>
              <a:rPr lang="en-GB" dirty="0" smtClean="0"/>
              <a:t>North Yorkshire</a:t>
            </a:r>
          </a:p>
          <a:p>
            <a:pPr marL="0" indent="0" algn="ctr">
              <a:buNone/>
            </a:pPr>
            <a:r>
              <a:rPr lang="en-GB" dirty="0" smtClean="0"/>
              <a:t>Nottinghamshire</a:t>
            </a:r>
            <a:endParaRPr lang="en-GB" dirty="0"/>
          </a:p>
        </p:txBody>
      </p:sp>
    </p:spTree>
    <p:extLst>
      <p:ext uri="{BB962C8B-B14F-4D97-AF65-F5344CB8AC3E}">
        <p14:creationId xmlns:p14="http://schemas.microsoft.com/office/powerpoint/2010/main" val="21799651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chose Box 6</a:t>
            </a:r>
            <a:endParaRPr lang="en-GB" dirty="0"/>
          </a:p>
        </p:txBody>
      </p:sp>
      <p:sp>
        <p:nvSpPr>
          <p:cNvPr id="3" name="Content Placeholder 2"/>
          <p:cNvSpPr>
            <a:spLocks noGrp="1"/>
          </p:cNvSpPr>
          <p:nvPr>
            <p:ph idx="1"/>
          </p:nvPr>
        </p:nvSpPr>
        <p:spPr/>
        <p:txBody>
          <a:bodyPr/>
          <a:lstStyle/>
          <a:p>
            <a:pPr marL="0" indent="0">
              <a:buNone/>
            </a:pPr>
            <a:r>
              <a:rPr lang="en-GB" dirty="0"/>
              <a:t>Did you get a correct county?</a:t>
            </a:r>
          </a:p>
          <a:p>
            <a:pPr marL="0" indent="0">
              <a:buNone/>
            </a:pPr>
            <a:r>
              <a:rPr lang="en-GB" dirty="0"/>
              <a:t>Would you like to trade your box for a share of box 13?</a:t>
            </a:r>
          </a:p>
          <a:p>
            <a:pPr marL="0" indent="0">
              <a:buNone/>
            </a:pPr>
            <a:r>
              <a:rPr lang="en-GB" dirty="0"/>
              <a:t>If not then you are awarded </a:t>
            </a:r>
            <a:r>
              <a:rPr lang="en-GB" dirty="0" smtClean="0"/>
              <a:t>2000 </a:t>
            </a:r>
            <a:r>
              <a:rPr lang="en-GB" dirty="0"/>
              <a:t>points</a:t>
            </a:r>
          </a:p>
          <a:p>
            <a:pPr marL="0" indent="0">
              <a:buNone/>
            </a:pPr>
            <a:endParaRPr lang="en-GB" dirty="0"/>
          </a:p>
        </p:txBody>
      </p:sp>
    </p:spTree>
    <p:extLst>
      <p:ext uri="{BB962C8B-B14F-4D97-AF65-F5344CB8AC3E}">
        <p14:creationId xmlns:p14="http://schemas.microsoft.com/office/powerpoint/2010/main" val="140464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Wimbledon Ladies Singles Champions</a:t>
            </a:r>
            <a:br>
              <a:rPr lang="en-GB" sz="2800" dirty="0" smtClean="0"/>
            </a:br>
            <a:r>
              <a:rPr lang="en-GB" sz="2800" dirty="0" smtClean="0"/>
              <a:t>10 pts per competitor (Bonus 10 pts for Country)</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8652131"/>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5  (2006)</a:t>
                      </a:r>
                      <a:endParaRPr lang="en-GB" dirty="0"/>
                    </a:p>
                  </a:txBody>
                  <a:tcPr/>
                </a:tc>
                <a:tc>
                  <a:txBody>
                    <a:bodyPr/>
                    <a:lstStyle/>
                    <a:p>
                      <a:pPr algn="ctr"/>
                      <a:r>
                        <a:rPr lang="en-GB" dirty="0" smtClean="0"/>
                        <a:t>6 (2004)</a:t>
                      </a:r>
                      <a:endParaRPr lang="en-GB" dirty="0"/>
                    </a:p>
                  </a:txBody>
                  <a:tcPr/>
                </a:tc>
              </a:tr>
            </a:tbl>
          </a:graphicData>
        </a:graphic>
      </p:graphicFrame>
      <p:pic>
        <p:nvPicPr>
          <p:cNvPr id="4098" name="Picture 2" descr="C:\Users\john\Desktop\amel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80383"/>
            <a:ext cx="3091036" cy="288601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ohn\Desktop\ma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39" y="1880383"/>
            <a:ext cx="3378753" cy="288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7</a:t>
            </a:r>
            <a:endParaRPr lang="en-GB" dirty="0"/>
          </a:p>
        </p:txBody>
      </p:sp>
      <p:sp>
        <p:nvSpPr>
          <p:cNvPr id="3" name="Content Placeholder 2"/>
          <p:cNvSpPr>
            <a:spLocks noGrp="1"/>
          </p:cNvSpPr>
          <p:nvPr>
            <p:ph idx="1"/>
          </p:nvPr>
        </p:nvSpPr>
        <p:spPr/>
        <p:txBody>
          <a:bodyPr/>
          <a:lstStyle/>
          <a:p>
            <a:pPr marL="0" indent="0" algn="ctr">
              <a:buNone/>
            </a:pPr>
            <a:r>
              <a:rPr lang="en-GB" dirty="0" smtClean="0"/>
              <a:t>Name a UK county starting with O</a:t>
            </a:r>
            <a:endParaRPr lang="en-GB" dirty="0"/>
          </a:p>
        </p:txBody>
      </p:sp>
    </p:spTree>
    <p:extLst>
      <p:ext uri="{BB962C8B-B14F-4D97-AF65-F5344CB8AC3E}">
        <p14:creationId xmlns:p14="http://schemas.microsoft.com/office/powerpoint/2010/main" val="36409251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7</a:t>
            </a:r>
            <a:endParaRPr lang="en-GB" dirty="0"/>
          </a:p>
        </p:txBody>
      </p:sp>
      <p:sp>
        <p:nvSpPr>
          <p:cNvPr id="3" name="Content Placeholder 2"/>
          <p:cNvSpPr>
            <a:spLocks noGrp="1"/>
          </p:cNvSpPr>
          <p:nvPr>
            <p:ph idx="1"/>
          </p:nvPr>
        </p:nvSpPr>
        <p:spPr/>
        <p:txBody>
          <a:bodyPr/>
          <a:lstStyle/>
          <a:p>
            <a:pPr marL="0" indent="0" algn="ctr">
              <a:buNone/>
            </a:pPr>
            <a:r>
              <a:rPr lang="en-GB" dirty="0" smtClean="0"/>
              <a:t>UK county starting with O</a:t>
            </a:r>
          </a:p>
          <a:p>
            <a:pPr marL="0" indent="0" algn="ctr">
              <a:buNone/>
            </a:pPr>
            <a:r>
              <a:rPr lang="en-GB" dirty="0" smtClean="0"/>
              <a:t>Oxfordshire</a:t>
            </a:r>
          </a:p>
          <a:p>
            <a:pPr marL="0" indent="0" algn="ctr">
              <a:buNone/>
            </a:pPr>
            <a:endParaRPr lang="en-GB" dirty="0" smtClean="0"/>
          </a:p>
          <a:p>
            <a:pPr marL="0" indent="0" algn="ctr">
              <a:buNone/>
            </a:pPr>
            <a:endParaRPr lang="en-GB" dirty="0" smtClean="0"/>
          </a:p>
          <a:p>
            <a:pPr marL="0" indent="0" algn="ctr">
              <a:buNone/>
            </a:pPr>
            <a:endParaRPr lang="en-GB" dirty="0"/>
          </a:p>
        </p:txBody>
      </p:sp>
    </p:spTree>
    <p:extLst>
      <p:ext uri="{BB962C8B-B14F-4D97-AF65-F5344CB8AC3E}">
        <p14:creationId xmlns:p14="http://schemas.microsoft.com/office/powerpoint/2010/main" val="25840251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chose Box 7</a:t>
            </a:r>
            <a:endParaRPr lang="en-GB" dirty="0"/>
          </a:p>
        </p:txBody>
      </p:sp>
      <p:sp>
        <p:nvSpPr>
          <p:cNvPr id="3" name="Content Placeholder 2"/>
          <p:cNvSpPr>
            <a:spLocks noGrp="1"/>
          </p:cNvSpPr>
          <p:nvPr>
            <p:ph idx="1"/>
          </p:nvPr>
        </p:nvSpPr>
        <p:spPr/>
        <p:txBody>
          <a:bodyPr/>
          <a:lstStyle/>
          <a:p>
            <a:pPr marL="0" indent="0">
              <a:buNone/>
            </a:pPr>
            <a:r>
              <a:rPr lang="en-GB" dirty="0"/>
              <a:t>Did you get a correct county?</a:t>
            </a:r>
          </a:p>
          <a:p>
            <a:pPr marL="0" indent="0">
              <a:buNone/>
            </a:pPr>
            <a:r>
              <a:rPr lang="en-GB" dirty="0"/>
              <a:t>Would you like to trade your box for a share of box 13?</a:t>
            </a:r>
          </a:p>
          <a:p>
            <a:pPr marL="0" indent="0">
              <a:buNone/>
            </a:pPr>
            <a:r>
              <a:rPr lang="en-GB" dirty="0"/>
              <a:t>If not then you are awarded </a:t>
            </a:r>
            <a:r>
              <a:rPr lang="en-GB" dirty="0" smtClean="0"/>
              <a:t>1000 </a:t>
            </a:r>
            <a:r>
              <a:rPr lang="en-GB" dirty="0"/>
              <a:t>points</a:t>
            </a:r>
          </a:p>
          <a:p>
            <a:pPr marL="0" indent="0">
              <a:buNone/>
            </a:pPr>
            <a:endParaRPr lang="en-GB" dirty="0"/>
          </a:p>
        </p:txBody>
      </p:sp>
    </p:spTree>
    <p:extLst>
      <p:ext uri="{BB962C8B-B14F-4D97-AF65-F5344CB8AC3E}">
        <p14:creationId xmlns:p14="http://schemas.microsoft.com/office/powerpoint/2010/main" val="42271394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8</a:t>
            </a:r>
            <a:endParaRPr lang="en-GB" dirty="0"/>
          </a:p>
        </p:txBody>
      </p:sp>
      <p:sp>
        <p:nvSpPr>
          <p:cNvPr id="3" name="Content Placeholder 2"/>
          <p:cNvSpPr>
            <a:spLocks noGrp="1"/>
          </p:cNvSpPr>
          <p:nvPr>
            <p:ph idx="1"/>
          </p:nvPr>
        </p:nvSpPr>
        <p:spPr/>
        <p:txBody>
          <a:bodyPr/>
          <a:lstStyle/>
          <a:p>
            <a:pPr marL="0" indent="0" algn="ctr">
              <a:buNone/>
            </a:pPr>
            <a:r>
              <a:rPr lang="en-GB" dirty="0" smtClean="0"/>
              <a:t>Name a UK county starting with S</a:t>
            </a:r>
            <a:endParaRPr lang="en-GB" dirty="0"/>
          </a:p>
        </p:txBody>
      </p:sp>
    </p:spTree>
    <p:extLst>
      <p:ext uri="{BB962C8B-B14F-4D97-AF65-F5344CB8AC3E}">
        <p14:creationId xmlns:p14="http://schemas.microsoft.com/office/powerpoint/2010/main" val="7897043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8</a:t>
            </a:r>
            <a:endParaRPr lang="en-GB"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GB" dirty="0" smtClean="0"/>
              <a:t>Counties starting with S</a:t>
            </a:r>
          </a:p>
          <a:p>
            <a:pPr marL="0" indent="0" algn="ctr">
              <a:buNone/>
            </a:pPr>
            <a:r>
              <a:rPr lang="en-GB" dirty="0" smtClean="0"/>
              <a:t>Salop</a:t>
            </a:r>
          </a:p>
          <a:p>
            <a:pPr marL="0" indent="0" algn="ctr">
              <a:buNone/>
            </a:pPr>
            <a:r>
              <a:rPr lang="en-GB" dirty="0" smtClean="0"/>
              <a:t>Shropshire</a:t>
            </a:r>
          </a:p>
          <a:p>
            <a:pPr marL="0" indent="0" algn="ctr">
              <a:buNone/>
            </a:pPr>
            <a:r>
              <a:rPr lang="en-GB" dirty="0" smtClean="0"/>
              <a:t>Somerset</a:t>
            </a:r>
          </a:p>
          <a:p>
            <a:pPr marL="0" indent="0" algn="ctr">
              <a:buNone/>
            </a:pPr>
            <a:r>
              <a:rPr lang="en-GB" dirty="0" smtClean="0"/>
              <a:t>South Yorkshire</a:t>
            </a:r>
          </a:p>
          <a:p>
            <a:pPr marL="0" indent="0" algn="ctr">
              <a:buNone/>
            </a:pPr>
            <a:r>
              <a:rPr lang="en-GB" dirty="0" smtClean="0"/>
              <a:t>Suffolk</a:t>
            </a:r>
          </a:p>
          <a:p>
            <a:pPr marL="0" indent="0" algn="ctr">
              <a:buNone/>
            </a:pPr>
            <a:r>
              <a:rPr lang="en-GB" dirty="0" smtClean="0"/>
              <a:t>Staffordshire</a:t>
            </a:r>
          </a:p>
          <a:p>
            <a:pPr marL="0" indent="0" algn="ctr">
              <a:buNone/>
            </a:pPr>
            <a:r>
              <a:rPr lang="en-GB" dirty="0" smtClean="0"/>
              <a:t>Surrey</a:t>
            </a:r>
          </a:p>
          <a:p>
            <a:pPr marL="0" indent="0" algn="ctr">
              <a:buNone/>
            </a:pPr>
            <a:r>
              <a:rPr lang="en-GB" dirty="0" smtClean="0"/>
              <a:t>Sussex</a:t>
            </a:r>
            <a:endParaRPr lang="en-GB" dirty="0"/>
          </a:p>
        </p:txBody>
      </p:sp>
    </p:spTree>
    <p:extLst>
      <p:ext uri="{BB962C8B-B14F-4D97-AF65-F5344CB8AC3E}">
        <p14:creationId xmlns:p14="http://schemas.microsoft.com/office/powerpoint/2010/main" val="22435888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chose Box 8</a:t>
            </a:r>
            <a:endParaRPr lang="en-GB" dirty="0"/>
          </a:p>
        </p:txBody>
      </p:sp>
      <p:sp>
        <p:nvSpPr>
          <p:cNvPr id="3" name="Content Placeholder 2"/>
          <p:cNvSpPr>
            <a:spLocks noGrp="1"/>
          </p:cNvSpPr>
          <p:nvPr>
            <p:ph idx="1"/>
          </p:nvPr>
        </p:nvSpPr>
        <p:spPr/>
        <p:txBody>
          <a:bodyPr/>
          <a:lstStyle/>
          <a:p>
            <a:pPr marL="0" indent="0">
              <a:buNone/>
            </a:pPr>
            <a:r>
              <a:rPr lang="en-GB" dirty="0"/>
              <a:t>Did you get a correct county?</a:t>
            </a:r>
          </a:p>
          <a:p>
            <a:pPr marL="0" indent="0">
              <a:buNone/>
            </a:pPr>
            <a:r>
              <a:rPr lang="en-GB" dirty="0"/>
              <a:t>Would you like to trade your box for a share of box 13?</a:t>
            </a:r>
          </a:p>
          <a:p>
            <a:pPr marL="0" indent="0">
              <a:buNone/>
            </a:pPr>
            <a:r>
              <a:rPr lang="en-GB" dirty="0"/>
              <a:t>If not then you are awarded </a:t>
            </a:r>
            <a:r>
              <a:rPr lang="en-GB" dirty="0" smtClean="0"/>
              <a:t>0 </a:t>
            </a:r>
            <a:r>
              <a:rPr lang="en-GB" dirty="0"/>
              <a:t>points</a:t>
            </a:r>
          </a:p>
          <a:p>
            <a:pPr marL="0" indent="0">
              <a:buNone/>
            </a:pPr>
            <a:endParaRPr lang="en-GB" dirty="0"/>
          </a:p>
        </p:txBody>
      </p:sp>
    </p:spTree>
    <p:extLst>
      <p:ext uri="{BB962C8B-B14F-4D97-AF65-F5344CB8AC3E}">
        <p14:creationId xmlns:p14="http://schemas.microsoft.com/office/powerpoint/2010/main" val="19534310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9</a:t>
            </a:r>
            <a:endParaRPr lang="en-GB" dirty="0"/>
          </a:p>
        </p:txBody>
      </p:sp>
      <p:sp>
        <p:nvSpPr>
          <p:cNvPr id="3" name="Content Placeholder 2"/>
          <p:cNvSpPr>
            <a:spLocks noGrp="1"/>
          </p:cNvSpPr>
          <p:nvPr>
            <p:ph idx="1"/>
          </p:nvPr>
        </p:nvSpPr>
        <p:spPr/>
        <p:txBody>
          <a:bodyPr/>
          <a:lstStyle/>
          <a:p>
            <a:pPr marL="0" indent="0" algn="ctr">
              <a:buNone/>
            </a:pPr>
            <a:r>
              <a:rPr lang="en-GB" dirty="0" smtClean="0"/>
              <a:t>Name a UK county starting with </a:t>
            </a:r>
            <a:r>
              <a:rPr lang="en-GB" dirty="0"/>
              <a:t>W</a:t>
            </a:r>
          </a:p>
        </p:txBody>
      </p:sp>
    </p:spTree>
    <p:extLst>
      <p:ext uri="{BB962C8B-B14F-4D97-AF65-F5344CB8AC3E}">
        <p14:creationId xmlns:p14="http://schemas.microsoft.com/office/powerpoint/2010/main" val="23045635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9</a:t>
            </a:r>
            <a:endParaRPr lang="en-GB" dirty="0"/>
          </a:p>
        </p:txBody>
      </p:sp>
      <p:sp>
        <p:nvSpPr>
          <p:cNvPr id="3" name="Content Placeholder 2"/>
          <p:cNvSpPr>
            <a:spLocks noGrp="1"/>
          </p:cNvSpPr>
          <p:nvPr>
            <p:ph idx="1"/>
          </p:nvPr>
        </p:nvSpPr>
        <p:spPr/>
        <p:txBody>
          <a:bodyPr/>
          <a:lstStyle/>
          <a:p>
            <a:pPr marL="0" indent="0" algn="ctr">
              <a:buNone/>
            </a:pPr>
            <a:r>
              <a:rPr lang="en-GB" dirty="0" smtClean="0"/>
              <a:t>Counties starting with </a:t>
            </a:r>
            <a:r>
              <a:rPr lang="en-GB" dirty="0"/>
              <a:t>W</a:t>
            </a:r>
            <a:endParaRPr lang="en-GB" dirty="0" smtClean="0"/>
          </a:p>
          <a:p>
            <a:pPr marL="0" indent="0" algn="ctr">
              <a:buNone/>
            </a:pPr>
            <a:r>
              <a:rPr lang="en-GB" dirty="0" smtClean="0"/>
              <a:t>Warwickshire</a:t>
            </a:r>
          </a:p>
          <a:p>
            <a:pPr marL="0" indent="0" algn="ctr">
              <a:buNone/>
            </a:pPr>
            <a:r>
              <a:rPr lang="en-GB" dirty="0" smtClean="0"/>
              <a:t>West Midlands</a:t>
            </a:r>
          </a:p>
          <a:p>
            <a:pPr marL="0" indent="0" algn="ctr">
              <a:buNone/>
            </a:pPr>
            <a:r>
              <a:rPr lang="en-GB" dirty="0" smtClean="0"/>
              <a:t>West Sussex</a:t>
            </a:r>
          </a:p>
          <a:p>
            <a:pPr marL="0" indent="0" algn="ctr">
              <a:buNone/>
            </a:pPr>
            <a:r>
              <a:rPr lang="en-GB" dirty="0" smtClean="0"/>
              <a:t>West Yorkshire</a:t>
            </a:r>
          </a:p>
          <a:p>
            <a:pPr marL="0" indent="0" algn="ctr">
              <a:buNone/>
            </a:pPr>
            <a:r>
              <a:rPr lang="en-GB" dirty="0" smtClean="0"/>
              <a:t>Wiltshire</a:t>
            </a:r>
          </a:p>
          <a:p>
            <a:pPr marL="0" indent="0" algn="ctr">
              <a:buNone/>
            </a:pPr>
            <a:r>
              <a:rPr lang="en-GB" dirty="0" smtClean="0"/>
              <a:t>Worcestershire</a:t>
            </a:r>
            <a:endParaRPr lang="en-GB" dirty="0"/>
          </a:p>
        </p:txBody>
      </p:sp>
    </p:spTree>
    <p:extLst>
      <p:ext uri="{BB962C8B-B14F-4D97-AF65-F5344CB8AC3E}">
        <p14:creationId xmlns:p14="http://schemas.microsoft.com/office/powerpoint/2010/main" val="30979125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chose Box 9</a:t>
            </a:r>
            <a:endParaRPr lang="en-GB" dirty="0"/>
          </a:p>
        </p:txBody>
      </p:sp>
      <p:sp>
        <p:nvSpPr>
          <p:cNvPr id="3" name="Content Placeholder 2"/>
          <p:cNvSpPr>
            <a:spLocks noGrp="1"/>
          </p:cNvSpPr>
          <p:nvPr>
            <p:ph idx="1"/>
          </p:nvPr>
        </p:nvSpPr>
        <p:spPr/>
        <p:txBody>
          <a:bodyPr/>
          <a:lstStyle/>
          <a:p>
            <a:pPr marL="0" indent="0">
              <a:buNone/>
            </a:pPr>
            <a:r>
              <a:rPr lang="en-GB" dirty="0"/>
              <a:t>Did you get a correct county?</a:t>
            </a:r>
          </a:p>
          <a:p>
            <a:pPr marL="0" indent="0">
              <a:buNone/>
            </a:pPr>
            <a:r>
              <a:rPr lang="en-GB" dirty="0"/>
              <a:t>Would you like to trade your box for a share of box 13?</a:t>
            </a:r>
          </a:p>
          <a:p>
            <a:pPr marL="0" indent="0">
              <a:buNone/>
            </a:pPr>
            <a:r>
              <a:rPr lang="en-GB" dirty="0"/>
              <a:t>If not then you are awarded </a:t>
            </a:r>
            <a:r>
              <a:rPr lang="en-GB" dirty="0" smtClean="0"/>
              <a:t>1500 </a:t>
            </a:r>
            <a:r>
              <a:rPr lang="en-GB" dirty="0"/>
              <a:t>points</a:t>
            </a:r>
          </a:p>
          <a:p>
            <a:pPr marL="0" indent="0">
              <a:buNone/>
            </a:pPr>
            <a:endParaRPr lang="en-GB" dirty="0"/>
          </a:p>
        </p:txBody>
      </p:sp>
    </p:spTree>
    <p:extLst>
      <p:ext uri="{BB962C8B-B14F-4D97-AF65-F5344CB8AC3E}">
        <p14:creationId xmlns:p14="http://schemas.microsoft.com/office/powerpoint/2010/main" val="37998705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10</a:t>
            </a:r>
            <a:endParaRPr lang="en-GB" dirty="0"/>
          </a:p>
        </p:txBody>
      </p:sp>
      <p:sp>
        <p:nvSpPr>
          <p:cNvPr id="3" name="Content Placeholder 2"/>
          <p:cNvSpPr>
            <a:spLocks noGrp="1"/>
          </p:cNvSpPr>
          <p:nvPr>
            <p:ph idx="1"/>
          </p:nvPr>
        </p:nvSpPr>
        <p:spPr/>
        <p:txBody>
          <a:bodyPr/>
          <a:lstStyle/>
          <a:p>
            <a:pPr marL="0" indent="0" algn="ctr">
              <a:buNone/>
            </a:pPr>
            <a:r>
              <a:rPr lang="en-GB" dirty="0" smtClean="0"/>
              <a:t>Name a UK county starting with A or E</a:t>
            </a:r>
            <a:endParaRPr lang="en-GB" dirty="0"/>
          </a:p>
        </p:txBody>
      </p:sp>
    </p:spTree>
    <p:extLst>
      <p:ext uri="{BB962C8B-B14F-4D97-AF65-F5344CB8AC3E}">
        <p14:creationId xmlns:p14="http://schemas.microsoft.com/office/powerpoint/2010/main" val="389508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Wimbledon Ladies Singles Champions</a:t>
            </a:r>
            <a:br>
              <a:rPr lang="en-GB" sz="2800" dirty="0" smtClean="0"/>
            </a:br>
            <a:r>
              <a:rPr lang="en-GB" sz="2800" dirty="0" smtClean="0"/>
              <a:t>10 pts per competitor (Bonus 10 pts for Country)</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3708184"/>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7 (1999)</a:t>
                      </a:r>
                      <a:endParaRPr lang="en-GB" dirty="0"/>
                    </a:p>
                  </a:txBody>
                  <a:tcPr/>
                </a:tc>
                <a:tc>
                  <a:txBody>
                    <a:bodyPr/>
                    <a:lstStyle/>
                    <a:p>
                      <a:pPr algn="ctr"/>
                      <a:r>
                        <a:rPr lang="en-GB" dirty="0" smtClean="0"/>
                        <a:t>8 (1998)</a:t>
                      </a:r>
                      <a:endParaRPr lang="en-GB" dirty="0"/>
                    </a:p>
                  </a:txBody>
                  <a:tcPr/>
                </a:tc>
              </a:tr>
            </a:tbl>
          </a:graphicData>
        </a:graphic>
      </p:graphicFrame>
      <p:pic>
        <p:nvPicPr>
          <p:cNvPr id="7170" name="Picture 2" descr="C:\Users\john\Desktop\linds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684" y="1979943"/>
            <a:ext cx="3660228" cy="266051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ohn\Desktop\j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79944"/>
            <a:ext cx="3313979" cy="266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10</a:t>
            </a:r>
            <a:endParaRPr lang="en-GB" dirty="0"/>
          </a:p>
        </p:txBody>
      </p:sp>
      <p:sp>
        <p:nvSpPr>
          <p:cNvPr id="3" name="Content Placeholder 2"/>
          <p:cNvSpPr>
            <a:spLocks noGrp="1"/>
          </p:cNvSpPr>
          <p:nvPr>
            <p:ph idx="1"/>
          </p:nvPr>
        </p:nvSpPr>
        <p:spPr/>
        <p:txBody>
          <a:bodyPr/>
          <a:lstStyle/>
          <a:p>
            <a:pPr marL="0" indent="0" algn="ctr">
              <a:buNone/>
            </a:pPr>
            <a:r>
              <a:rPr lang="en-GB" dirty="0" smtClean="0"/>
              <a:t>Counties starting with A or E</a:t>
            </a:r>
          </a:p>
          <a:p>
            <a:pPr marL="0" indent="0" algn="ctr">
              <a:buNone/>
            </a:pPr>
            <a:r>
              <a:rPr lang="en-GB" dirty="0" smtClean="0"/>
              <a:t>Avon</a:t>
            </a:r>
          </a:p>
          <a:p>
            <a:pPr marL="0" indent="0" algn="ctr">
              <a:buNone/>
            </a:pPr>
            <a:r>
              <a:rPr lang="en-GB" dirty="0" smtClean="0"/>
              <a:t>Essex</a:t>
            </a:r>
          </a:p>
          <a:p>
            <a:pPr marL="0" indent="0" algn="ctr">
              <a:buNone/>
            </a:pPr>
            <a:r>
              <a:rPr lang="en-GB" smtClean="0"/>
              <a:t>East Sussex</a:t>
            </a:r>
            <a:endParaRPr lang="en-GB" dirty="0"/>
          </a:p>
        </p:txBody>
      </p:sp>
    </p:spTree>
    <p:extLst>
      <p:ext uri="{BB962C8B-B14F-4D97-AF65-F5344CB8AC3E}">
        <p14:creationId xmlns:p14="http://schemas.microsoft.com/office/powerpoint/2010/main" val="35923107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chose Box 10</a:t>
            </a:r>
            <a:endParaRPr lang="en-GB" dirty="0"/>
          </a:p>
        </p:txBody>
      </p:sp>
      <p:sp>
        <p:nvSpPr>
          <p:cNvPr id="3" name="Content Placeholder 2"/>
          <p:cNvSpPr>
            <a:spLocks noGrp="1"/>
          </p:cNvSpPr>
          <p:nvPr>
            <p:ph idx="1"/>
          </p:nvPr>
        </p:nvSpPr>
        <p:spPr/>
        <p:txBody>
          <a:bodyPr/>
          <a:lstStyle/>
          <a:p>
            <a:pPr marL="0" indent="0">
              <a:buNone/>
            </a:pPr>
            <a:r>
              <a:rPr lang="en-GB" dirty="0"/>
              <a:t>Did you get a correct county?</a:t>
            </a:r>
          </a:p>
          <a:p>
            <a:pPr marL="0" indent="0">
              <a:buNone/>
            </a:pPr>
            <a:r>
              <a:rPr lang="en-GB" dirty="0"/>
              <a:t>Would you like to trade your box for a share of box 13?</a:t>
            </a:r>
          </a:p>
          <a:p>
            <a:pPr marL="0" indent="0">
              <a:buNone/>
            </a:pPr>
            <a:r>
              <a:rPr lang="en-GB" dirty="0"/>
              <a:t>If not then you are awarded </a:t>
            </a:r>
            <a:r>
              <a:rPr lang="en-GB" dirty="0" smtClean="0"/>
              <a:t>500 </a:t>
            </a:r>
            <a:r>
              <a:rPr lang="en-GB" dirty="0"/>
              <a:t>points</a:t>
            </a:r>
          </a:p>
          <a:p>
            <a:pPr marL="0" indent="0">
              <a:buNone/>
            </a:pPr>
            <a:endParaRPr lang="en-GB" dirty="0"/>
          </a:p>
        </p:txBody>
      </p:sp>
    </p:spTree>
    <p:extLst>
      <p:ext uri="{BB962C8B-B14F-4D97-AF65-F5344CB8AC3E}">
        <p14:creationId xmlns:p14="http://schemas.microsoft.com/office/powerpoint/2010/main" val="27060750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11</a:t>
            </a:r>
            <a:endParaRPr lang="en-GB" dirty="0"/>
          </a:p>
        </p:txBody>
      </p:sp>
      <p:sp>
        <p:nvSpPr>
          <p:cNvPr id="3" name="Content Placeholder 2"/>
          <p:cNvSpPr>
            <a:spLocks noGrp="1"/>
          </p:cNvSpPr>
          <p:nvPr>
            <p:ph idx="1"/>
          </p:nvPr>
        </p:nvSpPr>
        <p:spPr/>
        <p:txBody>
          <a:bodyPr/>
          <a:lstStyle/>
          <a:p>
            <a:pPr marL="0" indent="0" algn="ctr">
              <a:buNone/>
            </a:pPr>
            <a:r>
              <a:rPr lang="en-GB" dirty="0" smtClean="0"/>
              <a:t>Name a UK County starting with M</a:t>
            </a:r>
          </a:p>
          <a:p>
            <a:pPr marL="0" indent="0" algn="ctr">
              <a:buNone/>
            </a:pPr>
            <a:endParaRPr lang="en-GB" dirty="0" smtClean="0"/>
          </a:p>
        </p:txBody>
      </p:sp>
    </p:spTree>
    <p:extLst>
      <p:ext uri="{BB962C8B-B14F-4D97-AF65-F5344CB8AC3E}">
        <p14:creationId xmlns:p14="http://schemas.microsoft.com/office/powerpoint/2010/main" val="20442275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11</a:t>
            </a:r>
            <a:endParaRPr lang="en-GB" dirty="0"/>
          </a:p>
        </p:txBody>
      </p:sp>
      <p:sp>
        <p:nvSpPr>
          <p:cNvPr id="3" name="Content Placeholder 2"/>
          <p:cNvSpPr>
            <a:spLocks noGrp="1"/>
          </p:cNvSpPr>
          <p:nvPr>
            <p:ph idx="1"/>
          </p:nvPr>
        </p:nvSpPr>
        <p:spPr/>
        <p:txBody>
          <a:bodyPr/>
          <a:lstStyle/>
          <a:p>
            <a:pPr marL="0" indent="0" algn="ctr">
              <a:buNone/>
            </a:pPr>
            <a:r>
              <a:rPr lang="en-GB" dirty="0" smtClean="0"/>
              <a:t>Counties starting with M</a:t>
            </a:r>
          </a:p>
          <a:p>
            <a:pPr marL="0" indent="0" algn="ctr">
              <a:buNone/>
            </a:pPr>
            <a:r>
              <a:rPr lang="en-GB" dirty="0" smtClean="0"/>
              <a:t>Merseyside</a:t>
            </a:r>
          </a:p>
          <a:p>
            <a:pPr marL="0" indent="0" algn="ctr">
              <a:buNone/>
            </a:pPr>
            <a:r>
              <a:rPr lang="en-GB" dirty="0" smtClean="0"/>
              <a:t>Middlesex</a:t>
            </a:r>
            <a:endParaRPr lang="en-GB" dirty="0"/>
          </a:p>
        </p:txBody>
      </p:sp>
    </p:spTree>
    <p:extLst>
      <p:ext uri="{BB962C8B-B14F-4D97-AF65-F5344CB8AC3E}">
        <p14:creationId xmlns:p14="http://schemas.microsoft.com/office/powerpoint/2010/main" val="79967896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chose Box 11</a:t>
            </a:r>
            <a:endParaRPr lang="en-GB" dirty="0"/>
          </a:p>
        </p:txBody>
      </p:sp>
      <p:sp>
        <p:nvSpPr>
          <p:cNvPr id="3" name="Content Placeholder 2"/>
          <p:cNvSpPr>
            <a:spLocks noGrp="1"/>
          </p:cNvSpPr>
          <p:nvPr>
            <p:ph idx="1"/>
          </p:nvPr>
        </p:nvSpPr>
        <p:spPr/>
        <p:txBody>
          <a:bodyPr/>
          <a:lstStyle/>
          <a:p>
            <a:pPr marL="0" indent="0">
              <a:buNone/>
            </a:pPr>
            <a:r>
              <a:rPr lang="en-GB" dirty="0"/>
              <a:t>Did you get a correct county?</a:t>
            </a:r>
          </a:p>
          <a:p>
            <a:pPr marL="0" indent="0">
              <a:buNone/>
            </a:pPr>
            <a:r>
              <a:rPr lang="en-GB" dirty="0"/>
              <a:t>Would you like to trade your box for a share of box 13?</a:t>
            </a:r>
          </a:p>
          <a:p>
            <a:pPr marL="0" indent="0">
              <a:buNone/>
            </a:pPr>
            <a:r>
              <a:rPr lang="en-GB" dirty="0"/>
              <a:t>If not then you are awarded </a:t>
            </a:r>
            <a:r>
              <a:rPr lang="en-GB" dirty="0" smtClean="0"/>
              <a:t>1800 </a:t>
            </a:r>
            <a:r>
              <a:rPr lang="en-GB" dirty="0"/>
              <a:t>points</a:t>
            </a:r>
          </a:p>
          <a:p>
            <a:pPr marL="0" indent="0">
              <a:buNone/>
            </a:pPr>
            <a:endParaRPr lang="en-GB" dirty="0"/>
          </a:p>
        </p:txBody>
      </p:sp>
    </p:spTree>
    <p:extLst>
      <p:ext uri="{BB962C8B-B14F-4D97-AF65-F5344CB8AC3E}">
        <p14:creationId xmlns:p14="http://schemas.microsoft.com/office/powerpoint/2010/main" val="25073342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12</a:t>
            </a:r>
            <a:endParaRPr lang="en-GB" dirty="0"/>
          </a:p>
        </p:txBody>
      </p:sp>
      <p:sp>
        <p:nvSpPr>
          <p:cNvPr id="3" name="Content Placeholder 2"/>
          <p:cNvSpPr>
            <a:spLocks noGrp="1"/>
          </p:cNvSpPr>
          <p:nvPr>
            <p:ph idx="1"/>
          </p:nvPr>
        </p:nvSpPr>
        <p:spPr/>
        <p:txBody>
          <a:bodyPr/>
          <a:lstStyle/>
          <a:p>
            <a:pPr marL="0" indent="0" algn="ctr">
              <a:buNone/>
            </a:pPr>
            <a:r>
              <a:rPr lang="en-GB" dirty="0" smtClean="0"/>
              <a:t>Name a UK County starting with G</a:t>
            </a:r>
            <a:endParaRPr lang="en-GB" dirty="0"/>
          </a:p>
        </p:txBody>
      </p:sp>
    </p:spTree>
    <p:extLst>
      <p:ext uri="{BB962C8B-B14F-4D97-AF65-F5344CB8AC3E}">
        <p14:creationId xmlns:p14="http://schemas.microsoft.com/office/powerpoint/2010/main" val="93101912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12</a:t>
            </a:r>
            <a:endParaRPr lang="en-GB" dirty="0"/>
          </a:p>
        </p:txBody>
      </p:sp>
      <p:sp>
        <p:nvSpPr>
          <p:cNvPr id="3" name="Content Placeholder 2"/>
          <p:cNvSpPr>
            <a:spLocks noGrp="1"/>
          </p:cNvSpPr>
          <p:nvPr>
            <p:ph idx="1"/>
          </p:nvPr>
        </p:nvSpPr>
        <p:spPr/>
        <p:txBody>
          <a:bodyPr/>
          <a:lstStyle/>
          <a:p>
            <a:pPr marL="0" indent="0" algn="ctr">
              <a:buNone/>
            </a:pPr>
            <a:r>
              <a:rPr lang="en-GB" dirty="0" smtClean="0"/>
              <a:t>Counties starting with G</a:t>
            </a:r>
          </a:p>
          <a:p>
            <a:pPr marL="0" indent="0" algn="ctr">
              <a:buNone/>
            </a:pPr>
            <a:r>
              <a:rPr lang="en-GB" dirty="0" smtClean="0"/>
              <a:t>Gloucestershire</a:t>
            </a:r>
          </a:p>
          <a:p>
            <a:pPr marL="0" indent="0" algn="ctr">
              <a:buNone/>
            </a:pPr>
            <a:r>
              <a:rPr lang="en-GB" dirty="0" smtClean="0"/>
              <a:t>Greater London</a:t>
            </a:r>
          </a:p>
          <a:p>
            <a:pPr marL="0" indent="0" algn="ctr">
              <a:buNone/>
            </a:pPr>
            <a:r>
              <a:rPr lang="en-GB" dirty="0" smtClean="0"/>
              <a:t>Greater Manchester</a:t>
            </a:r>
            <a:endParaRPr lang="en-GB" dirty="0"/>
          </a:p>
        </p:txBody>
      </p:sp>
    </p:spTree>
    <p:extLst>
      <p:ext uri="{BB962C8B-B14F-4D97-AF65-F5344CB8AC3E}">
        <p14:creationId xmlns:p14="http://schemas.microsoft.com/office/powerpoint/2010/main" val="32380866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chose Box 12</a:t>
            </a:r>
            <a:endParaRPr lang="en-GB" dirty="0"/>
          </a:p>
        </p:txBody>
      </p:sp>
      <p:sp>
        <p:nvSpPr>
          <p:cNvPr id="3" name="Content Placeholder 2"/>
          <p:cNvSpPr>
            <a:spLocks noGrp="1"/>
          </p:cNvSpPr>
          <p:nvPr>
            <p:ph idx="1"/>
          </p:nvPr>
        </p:nvSpPr>
        <p:spPr/>
        <p:txBody>
          <a:bodyPr/>
          <a:lstStyle/>
          <a:p>
            <a:pPr marL="0" indent="0">
              <a:buNone/>
            </a:pPr>
            <a:r>
              <a:rPr lang="en-GB" dirty="0"/>
              <a:t>Did you get a correct county?</a:t>
            </a:r>
          </a:p>
          <a:p>
            <a:pPr marL="0" indent="0">
              <a:buNone/>
            </a:pPr>
            <a:r>
              <a:rPr lang="en-GB" dirty="0"/>
              <a:t>Would you like to trade your box for a share of box 13?</a:t>
            </a:r>
          </a:p>
          <a:p>
            <a:pPr marL="0" indent="0">
              <a:buNone/>
            </a:pPr>
            <a:r>
              <a:rPr lang="en-GB" dirty="0"/>
              <a:t>If not then you are awarded </a:t>
            </a:r>
            <a:r>
              <a:rPr lang="en-GB" dirty="0" smtClean="0"/>
              <a:t>300 </a:t>
            </a:r>
            <a:r>
              <a:rPr lang="en-GB" dirty="0"/>
              <a:t>points</a:t>
            </a:r>
          </a:p>
          <a:p>
            <a:pPr marL="0" indent="0">
              <a:buNone/>
            </a:pPr>
            <a:endParaRPr lang="en-GB" dirty="0"/>
          </a:p>
        </p:txBody>
      </p:sp>
    </p:spTree>
    <p:extLst>
      <p:ext uri="{BB962C8B-B14F-4D97-AF65-F5344CB8AC3E}">
        <p14:creationId xmlns:p14="http://schemas.microsoft.com/office/powerpoint/2010/main" val="26735184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14</a:t>
            </a:r>
            <a:endParaRPr lang="en-GB" dirty="0"/>
          </a:p>
        </p:txBody>
      </p:sp>
      <p:sp>
        <p:nvSpPr>
          <p:cNvPr id="3" name="Content Placeholder 2"/>
          <p:cNvSpPr>
            <a:spLocks noGrp="1"/>
          </p:cNvSpPr>
          <p:nvPr>
            <p:ph idx="1"/>
          </p:nvPr>
        </p:nvSpPr>
        <p:spPr/>
        <p:txBody>
          <a:bodyPr/>
          <a:lstStyle/>
          <a:p>
            <a:pPr marL="0" indent="0" algn="ctr">
              <a:buNone/>
            </a:pPr>
            <a:r>
              <a:rPr lang="en-GB" dirty="0" smtClean="0"/>
              <a:t>Name a UK County starting with I,K or R</a:t>
            </a:r>
          </a:p>
          <a:p>
            <a:pPr marL="0" indent="0" algn="ctr">
              <a:buNone/>
            </a:pPr>
            <a:endParaRPr lang="en-GB" dirty="0" smtClean="0"/>
          </a:p>
        </p:txBody>
      </p:sp>
    </p:spTree>
    <p:extLst>
      <p:ext uri="{BB962C8B-B14F-4D97-AF65-F5344CB8AC3E}">
        <p14:creationId xmlns:p14="http://schemas.microsoft.com/office/powerpoint/2010/main" val="40108992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14</a:t>
            </a:r>
            <a:endParaRPr lang="en-GB" dirty="0"/>
          </a:p>
        </p:txBody>
      </p:sp>
      <p:sp>
        <p:nvSpPr>
          <p:cNvPr id="3" name="Content Placeholder 2"/>
          <p:cNvSpPr>
            <a:spLocks noGrp="1"/>
          </p:cNvSpPr>
          <p:nvPr>
            <p:ph idx="1"/>
          </p:nvPr>
        </p:nvSpPr>
        <p:spPr/>
        <p:txBody>
          <a:bodyPr/>
          <a:lstStyle/>
          <a:p>
            <a:pPr marL="0" indent="0" algn="ctr">
              <a:buNone/>
            </a:pPr>
            <a:r>
              <a:rPr lang="en-GB" dirty="0" smtClean="0"/>
              <a:t>Counties starting with I,K or R</a:t>
            </a:r>
          </a:p>
          <a:p>
            <a:pPr marL="0" indent="0" algn="ctr">
              <a:buNone/>
            </a:pPr>
            <a:r>
              <a:rPr lang="en-GB" dirty="0" smtClean="0"/>
              <a:t>Isle of Wight</a:t>
            </a:r>
          </a:p>
          <a:p>
            <a:pPr marL="0" indent="0" algn="ctr">
              <a:buNone/>
            </a:pPr>
            <a:r>
              <a:rPr lang="en-GB" dirty="0" smtClean="0"/>
              <a:t>Kent</a:t>
            </a:r>
          </a:p>
          <a:p>
            <a:pPr marL="0" indent="0" algn="ctr">
              <a:buNone/>
            </a:pPr>
            <a:r>
              <a:rPr lang="en-GB" dirty="0" smtClean="0"/>
              <a:t>Rutland</a:t>
            </a:r>
          </a:p>
          <a:p>
            <a:pPr marL="0" indent="0" algn="ctr">
              <a:buNone/>
            </a:pPr>
            <a:endParaRPr lang="en-GB" dirty="0"/>
          </a:p>
        </p:txBody>
      </p:sp>
    </p:spTree>
    <p:extLst>
      <p:ext uri="{BB962C8B-B14F-4D97-AF65-F5344CB8AC3E}">
        <p14:creationId xmlns:p14="http://schemas.microsoft.com/office/powerpoint/2010/main" val="2055333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2278</TotalTime>
  <Words>3155</Words>
  <Application>Microsoft Office PowerPoint</Application>
  <PresentationFormat>On-screen Show (4:3)</PresentationFormat>
  <Paragraphs>995</Paragraphs>
  <Slides>137</Slides>
  <Notes>0</Notes>
  <HiddenSlides>0</HiddenSlides>
  <MMClips>0</MMClips>
  <ScaleCrop>false</ScaleCrop>
  <HeadingPairs>
    <vt:vector size="4" baseType="variant">
      <vt:variant>
        <vt:lpstr>Theme</vt:lpstr>
      </vt:variant>
      <vt:variant>
        <vt:i4>6</vt:i4>
      </vt:variant>
      <vt:variant>
        <vt:lpstr>Slide Titles</vt:lpstr>
      </vt:variant>
      <vt:variant>
        <vt:i4>137</vt:i4>
      </vt:variant>
    </vt:vector>
  </HeadingPairs>
  <TitlesOfParts>
    <vt:vector size="143" baseType="lpstr">
      <vt:lpstr>Office Theme</vt:lpstr>
      <vt:lpstr>1_Default Design</vt:lpstr>
      <vt:lpstr>4_Default Design</vt:lpstr>
      <vt:lpstr>6_Default Design</vt:lpstr>
      <vt:lpstr>Default Design</vt:lpstr>
      <vt:lpstr>2_Default Design</vt:lpstr>
      <vt:lpstr>Welcome to Quiz 4</vt:lpstr>
      <vt:lpstr>Your Challenge</vt:lpstr>
      <vt:lpstr>Celebrating TV Quiz Shows </vt:lpstr>
      <vt:lpstr>A Question of Sport 2nd December 1968 – present day</vt:lpstr>
      <vt:lpstr>Round 1</vt:lpstr>
      <vt:lpstr>Question of Sport Wimbledon Ladies Singles Champions 10 pts per competitor (Bonus 10 pts for their country)</vt:lpstr>
      <vt:lpstr>Question of Sport Wimbledon Ladies Singles Champions 10 pts per competitor (Bonus 10 pts for Country)</vt:lpstr>
      <vt:lpstr>Question of Sport Wimbledon Ladies Singles Champions 10 pts per competitor (Bonus 10 pts for Country)</vt:lpstr>
      <vt:lpstr>Question of Sport Wimbledon Ladies Singles Champions 10 pts per competitor (Bonus 10 pts for Country)</vt:lpstr>
      <vt:lpstr>Question of Sport Wimbledon Ladies Singles Champions 10 pts per competitor (Bonus 10 pts for Country)</vt:lpstr>
      <vt:lpstr>Question of Sport Wimbledon Ladies Singles Champions 10 pts per competitor (Bonus 10 pts for Country)</vt:lpstr>
      <vt:lpstr>Question of Sport Wimbledon Ladies Singles Champions 10 pts per competitor (Bonus 10 pts for Country)</vt:lpstr>
      <vt:lpstr>Question of Sport Wimbledon Ladies Singles Champions 10 pts per competitor (Bonus 10 pts for Country)</vt:lpstr>
      <vt:lpstr>Question of Sport Wimbledon Ladies Singles Champions 10 pts per competitor (Bonus 10 pts for Country)</vt:lpstr>
      <vt:lpstr>Question of Sport Wimbledon Ladies Singles Champions 10 pts per competitor (Bonus 10 pts for Country)</vt:lpstr>
      <vt:lpstr>Final check on your answers</vt:lpstr>
      <vt:lpstr>10 pts per competitor + 10 pts per country</vt:lpstr>
      <vt:lpstr>Target</vt:lpstr>
      <vt:lpstr>University Challenge 1962-1987 &amp; 1994- present</vt:lpstr>
      <vt:lpstr>University Challenge Which of these places are to the West of Chilton (Bucks) (1.008W)? 30 pts per correct answer; TOTAL SCORE OF ZERO on this round for even one incorrect answer.</vt:lpstr>
      <vt:lpstr>Target</vt:lpstr>
      <vt:lpstr>Map showing the position of Chilton</vt:lpstr>
      <vt:lpstr>University Challenge Which of these places are to the West of Chilton (1.008 W)? 30 pts per correct answer; TOTAL SCORE OF ZERO on this round for even one incorrect answer.</vt:lpstr>
      <vt:lpstr>How did you do?</vt:lpstr>
      <vt:lpstr>Sale of the Century 1972 - 1983</vt:lpstr>
      <vt:lpstr>Sale of the Century</vt:lpstr>
      <vt:lpstr>John Lewis</vt:lpstr>
      <vt:lpstr>Target</vt:lpstr>
      <vt:lpstr>Sale of the Century Wake up to the smell of freshly baked bread in the morning, with the Panasonic SD-2500WXC bread maker.  </vt:lpstr>
      <vt:lpstr>Breadmaker</vt:lpstr>
      <vt:lpstr>Sale of the Century</vt:lpstr>
      <vt:lpstr>Juicer</vt:lpstr>
      <vt:lpstr>Sale of the Century</vt:lpstr>
      <vt:lpstr>Vacuum Cleaner</vt:lpstr>
      <vt:lpstr>Sale of the Century </vt:lpstr>
      <vt:lpstr>Robotic Lawnmower</vt:lpstr>
      <vt:lpstr>Target</vt:lpstr>
      <vt:lpstr>Double Your Money 1955 - 1968</vt:lpstr>
      <vt:lpstr>Win from 50 to 6,400 pts</vt:lpstr>
      <vt:lpstr>Target</vt:lpstr>
      <vt:lpstr>For 50 points</vt:lpstr>
      <vt:lpstr>Switzerland</vt:lpstr>
      <vt:lpstr>For 100 points</vt:lpstr>
      <vt:lpstr>Iceland</vt:lpstr>
      <vt:lpstr>For 200 points</vt:lpstr>
      <vt:lpstr>Belgium </vt:lpstr>
      <vt:lpstr>For 400 points</vt:lpstr>
      <vt:lpstr>Albania</vt:lpstr>
      <vt:lpstr>For 800 points</vt:lpstr>
      <vt:lpstr>Macedonia</vt:lpstr>
      <vt:lpstr>For 1,600 points</vt:lpstr>
      <vt:lpstr>Bosnia</vt:lpstr>
      <vt:lpstr>For 3,200 points</vt:lpstr>
      <vt:lpstr>Estonia</vt:lpstr>
      <vt:lpstr>For 6,400 points</vt:lpstr>
      <vt:lpstr>Lithuania</vt:lpstr>
      <vt:lpstr>How did you do?</vt:lpstr>
      <vt:lpstr>Half way through the show;get another glass of wine!</vt:lpstr>
      <vt:lpstr>Take Your Pick 1955 - 1968</vt:lpstr>
      <vt:lpstr>Rules</vt:lpstr>
      <vt:lpstr>Points available</vt:lpstr>
      <vt:lpstr>Box 1</vt:lpstr>
      <vt:lpstr>Counties starting B</vt:lpstr>
      <vt:lpstr>If you chose Box 1</vt:lpstr>
      <vt:lpstr>Box 2</vt:lpstr>
      <vt:lpstr>Counties beginning with C</vt:lpstr>
      <vt:lpstr>If you chose Box 2</vt:lpstr>
      <vt:lpstr>Box 3</vt:lpstr>
      <vt:lpstr>Box 3</vt:lpstr>
      <vt:lpstr>If you chose Box 3</vt:lpstr>
      <vt:lpstr>Box 4</vt:lpstr>
      <vt:lpstr>Box 4</vt:lpstr>
      <vt:lpstr>If you chose Box 4</vt:lpstr>
      <vt:lpstr>Box 5</vt:lpstr>
      <vt:lpstr>Box 5</vt:lpstr>
      <vt:lpstr>If you chose Box 5</vt:lpstr>
      <vt:lpstr>Box 6</vt:lpstr>
      <vt:lpstr>Box 6</vt:lpstr>
      <vt:lpstr>If you chose Box 6</vt:lpstr>
      <vt:lpstr>Box 7</vt:lpstr>
      <vt:lpstr>Box 7</vt:lpstr>
      <vt:lpstr>If you chose Box 7</vt:lpstr>
      <vt:lpstr>Box 8</vt:lpstr>
      <vt:lpstr>Box 8</vt:lpstr>
      <vt:lpstr>If you chose Box 8</vt:lpstr>
      <vt:lpstr>Box 9</vt:lpstr>
      <vt:lpstr>Box 9</vt:lpstr>
      <vt:lpstr>If you chose Box 9</vt:lpstr>
      <vt:lpstr>Box 10</vt:lpstr>
      <vt:lpstr>Box 10</vt:lpstr>
      <vt:lpstr>If you chose Box 10</vt:lpstr>
      <vt:lpstr>Box 11</vt:lpstr>
      <vt:lpstr>Box 11</vt:lpstr>
      <vt:lpstr>If you chose Box 11</vt:lpstr>
      <vt:lpstr>Box 12</vt:lpstr>
      <vt:lpstr>Box 12</vt:lpstr>
      <vt:lpstr>If you chose Box 12</vt:lpstr>
      <vt:lpstr>Box 14</vt:lpstr>
      <vt:lpstr>Box 14</vt:lpstr>
      <vt:lpstr>If you chose Box 14</vt:lpstr>
      <vt:lpstr>Box 13</vt:lpstr>
      <vt:lpstr>Box 13</vt:lpstr>
      <vt:lpstr>How are you doing?</vt:lpstr>
      <vt:lpstr>Generation Game 1971-1982 &amp; 1990 - 2002</vt:lpstr>
      <vt:lpstr>Rules</vt:lpstr>
      <vt:lpstr>Generation Game Conveyor belt 25 points per item+ Bonuses</vt:lpstr>
      <vt:lpstr>Generation Game Conveyor belt</vt:lpstr>
      <vt:lpstr>Generation Game Conveyor Belt</vt:lpstr>
      <vt:lpstr>Generation Game Conveyor Belt</vt:lpstr>
      <vt:lpstr>Generation Game Conveyor Belt</vt:lpstr>
      <vt:lpstr>Generation Game Conveyor Belt</vt:lpstr>
      <vt:lpstr>Generation Game</vt:lpstr>
      <vt:lpstr>Generation Game Conveyor Belt 25 pts each item (25 pt bonus for correct number)</vt:lpstr>
      <vt:lpstr>How well did you do?</vt:lpstr>
      <vt:lpstr>Pointless 24th August 2009 - present</vt:lpstr>
      <vt:lpstr>Word Round</vt:lpstr>
      <vt:lpstr>What is your word?</vt:lpstr>
      <vt:lpstr>The Junior Board</vt:lpstr>
      <vt:lpstr>And the big boys board!!!</vt:lpstr>
      <vt:lpstr>How did you do?</vt:lpstr>
      <vt:lpstr>Winner Takes All 1975 – 1988 </vt:lpstr>
      <vt:lpstr>Rules</vt:lpstr>
      <vt:lpstr>7) How many English/British Monarchs have been named William, Henry, Edward, George or Richard since 1066? (After Edward the Confessor and not counting Richard Cromwell)</vt:lpstr>
      <vt:lpstr>How many English/British Monarchs have been named William, Henry, Edward, George or Richard since 1066? (After Edward the Confessor and not counting Richard Cromwell)</vt:lpstr>
      <vt:lpstr>6) What is the TOTAL number of letters in these Shakespeare plays beginning with M?</vt:lpstr>
      <vt:lpstr>What is the TOTAL number of letters in these Shakespeare plays beginning with M?</vt:lpstr>
      <vt:lpstr>5) Which of the following countries has 3 capital cities?</vt:lpstr>
      <vt:lpstr>Which of the following countries has 3 capital cities?</vt:lpstr>
      <vt:lpstr>4) At 6’s and 7’s How many of the following are correct references to ‘at sixes and sevens’? 1. An early French 2 dice game called Hazard because 6 and 7 are the most difficult numbers to get. 2.Chaucer ‘set the world on 6 or 7’ meaning to risk ones life. 3.In 1484 the Merchant Taylors and Skinners trading companies had their argument settled by agreeing to give dinner to the other on the 6th and 7th Feast days. 4.In the early 1960s Harold Macmillan was in a quandary as to whether to join the EEC 6 or the EFTA 7. (European Economic Community/European Free Trade Assoc)</vt:lpstr>
      <vt:lpstr>At 6’s and 7’s How many of the following are correct references to ‘at sixes and sevens’? 1. An early French 2 dice game called Hazard because 6 and 7 are the most difficult numbers to get. 2.Chaucer ‘set the world on 6 or 7’ meaning to risk ones life. 3.In 1484 the Merchant Taylors and Skinners trading companies had their argument settled by agreeing to give dinner to the other on the 6th and 7th Feast days. 4.In the early 1960s Harold Macmillan was in a quandary as to whether to join the EEC 6 or the EFTA 7. (European Economic Community/European Free Trade Assoc)</vt:lpstr>
      <vt:lpstr>3) How many of the 18 First Class Cricket counties are Shire counties?</vt:lpstr>
      <vt:lpstr>How many of the 18 First Class Cricket counties are Shire counties?</vt:lpstr>
      <vt:lpstr>2) Which university won the first University Challenge title in 1963?</vt:lpstr>
      <vt:lpstr>Which university won the first University Challenge title in 1963?</vt:lpstr>
      <vt:lpstr>1) If the politicians below were listed in age order, who would be in the middle?  </vt:lpstr>
      <vt:lpstr>If the Politicians listed below were placed in age order, who would be in the middle? </vt:lpstr>
      <vt:lpstr>That’s all folks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190</cp:revision>
  <dcterms:created xsi:type="dcterms:W3CDTF">2011-03-11T09:41:43Z</dcterms:created>
  <dcterms:modified xsi:type="dcterms:W3CDTF">2015-02-28T07:43:24Z</dcterms:modified>
</cp:coreProperties>
</file>